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7" r:id="rId3"/>
    <p:sldId id="278" r:id="rId4"/>
    <p:sldId id="280" r:id="rId5"/>
    <p:sldId id="281" r:id="rId6"/>
    <p:sldId id="283" r:id="rId7"/>
    <p:sldId id="284" r:id="rId8"/>
    <p:sldId id="286" r:id="rId9"/>
    <p:sldId id="287"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4EA2"/>
    <a:srgbClr val="003366"/>
    <a:srgbClr val="1F497D"/>
    <a:srgbClr val="2F70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5202D8-8571-4DC1-B5F6-3B7D9B4279FD}" type="datetimeFigureOut">
              <a:rPr lang="it-IT" smtClean="0"/>
              <a:t>19/09/2018</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63C1BE-3E5D-42FB-B38B-6DA8AFE0427D}" type="slidenum">
              <a:rPr lang="it-IT" smtClean="0"/>
              <a:t>‹N›</a:t>
            </a:fld>
            <a:endParaRPr lang="it-IT"/>
          </a:p>
        </p:txBody>
      </p:sp>
    </p:spTree>
    <p:extLst>
      <p:ext uri="{BB962C8B-B14F-4D97-AF65-F5344CB8AC3E}">
        <p14:creationId xmlns:p14="http://schemas.microsoft.com/office/powerpoint/2010/main" val="1300087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3774AFE6-05DE-4B2B-86F4-1C1D616885FF}" type="datetimeFigureOut">
              <a:rPr lang="it-IT" smtClean="0"/>
              <a:t>19/09/2018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139450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774AFE6-05DE-4B2B-86F4-1C1D616885FF}" type="datetimeFigureOut">
              <a:rPr lang="it-IT" smtClean="0"/>
              <a:t>19/09/2018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2859171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774AFE6-05DE-4B2B-86F4-1C1D616885FF}" type="datetimeFigureOut">
              <a:rPr lang="it-IT" smtClean="0"/>
              <a:t>19/09/2018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2923149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3774AFE6-05DE-4B2B-86F4-1C1D616885FF}" type="datetimeFigureOut">
              <a:rPr lang="it-IT" smtClean="0"/>
              <a:t>19/09/2018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3103158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3774AFE6-05DE-4B2B-86F4-1C1D616885FF}" type="datetimeFigureOut">
              <a:rPr lang="it-IT" smtClean="0"/>
              <a:t>19/09/2018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256923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3774AFE6-05DE-4B2B-86F4-1C1D616885FF}" type="datetimeFigureOut">
              <a:rPr lang="it-IT" smtClean="0"/>
              <a:t>19/09/2018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208056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3774AFE6-05DE-4B2B-86F4-1C1D616885FF}" type="datetimeFigureOut">
              <a:rPr lang="it-IT" smtClean="0"/>
              <a:t>19/09/2018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311875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3774AFE6-05DE-4B2B-86F4-1C1D616885FF}" type="datetimeFigureOut">
              <a:rPr lang="it-IT" smtClean="0"/>
              <a:t>19/09/2018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976657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774AFE6-05DE-4B2B-86F4-1C1D616885FF}" type="datetimeFigureOut">
              <a:rPr lang="it-IT" smtClean="0"/>
              <a:t>19/09/2018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1803704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774AFE6-05DE-4B2B-86F4-1C1D616885FF}" type="datetimeFigureOut">
              <a:rPr lang="it-IT" smtClean="0"/>
              <a:t>19/09/2018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2473952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774AFE6-05DE-4B2B-86F4-1C1D616885FF}" type="datetimeFigureOut">
              <a:rPr lang="it-IT" smtClean="0"/>
              <a:t>19/09/2018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D8EE12-1A50-46E3-A979-959F8810E00F}" type="slidenum">
              <a:rPr lang="it-IT" smtClean="0"/>
              <a:t>‹N›</a:t>
            </a:fld>
            <a:endParaRPr lang="it-IT"/>
          </a:p>
        </p:txBody>
      </p:sp>
    </p:spTree>
    <p:extLst>
      <p:ext uri="{BB962C8B-B14F-4D97-AF65-F5344CB8AC3E}">
        <p14:creationId xmlns:p14="http://schemas.microsoft.com/office/powerpoint/2010/main" val="4281629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4AFE6-05DE-4B2B-86F4-1C1D616885FF}" type="datetimeFigureOut">
              <a:rPr lang="it-IT" smtClean="0"/>
              <a:t>19/09/2018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8EE12-1A50-46E3-A979-959F8810E00F}" type="slidenum">
              <a:rPr lang="it-IT" smtClean="0"/>
              <a:t>‹N›</a:t>
            </a:fld>
            <a:endParaRPr lang="it-IT"/>
          </a:p>
        </p:txBody>
      </p:sp>
    </p:spTree>
    <p:extLst>
      <p:ext uri="{BB962C8B-B14F-4D97-AF65-F5344CB8AC3E}">
        <p14:creationId xmlns:p14="http://schemas.microsoft.com/office/powerpoint/2010/main" val="608766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ebstat.regione.umbria.i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agenziacoesione.gov.it/it/cpt/"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ebstat.regione.umbria.i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697640"/>
            <a:ext cx="7772400" cy="3630265"/>
          </a:xfrm>
        </p:spPr>
        <p:txBody>
          <a:bodyPr>
            <a:normAutofit fontScale="90000"/>
          </a:bodyPr>
          <a:lstStyle/>
          <a:p>
            <a:br>
              <a:rPr lang="it-IT" sz="4000" b="1" dirty="0"/>
            </a:br>
            <a:br>
              <a:rPr lang="it-IT" sz="4000" b="1" dirty="0"/>
            </a:br>
            <a:br>
              <a:rPr lang="it-IT" sz="4000" b="1" dirty="0"/>
            </a:br>
            <a:r>
              <a:rPr lang="it-IT" sz="4000" b="1" dirty="0"/>
              <a:t>Misurare lo sviluppo e valutare la crescita del benessere dei cittadini in Umbria</a:t>
            </a:r>
            <a:br>
              <a:rPr lang="it-IT" sz="4000" b="1" dirty="0"/>
            </a:br>
            <a:r>
              <a:rPr lang="it-IT" sz="2000" b="1" dirty="0"/>
              <a:t>Presentazione dei risultati di:</a:t>
            </a:r>
            <a:br>
              <a:rPr lang="it-IT" sz="2000" b="1" dirty="0"/>
            </a:br>
            <a:br>
              <a:rPr lang="it-IT" sz="2000" b="1" i="1" dirty="0"/>
            </a:br>
            <a:r>
              <a:rPr lang="it-IT" sz="2000" b="1" i="1" dirty="0"/>
              <a:t>”L’indicatore multidimensionale dell’innovazione, sviluppo e coesione sociale: il posizionamento dell’Umbria”</a:t>
            </a:r>
            <a:br>
              <a:rPr lang="it-IT" sz="2000" b="1" i="1" dirty="0"/>
            </a:br>
            <a:br>
              <a:rPr lang="it-IT" sz="2000" b="1" i="1" dirty="0"/>
            </a:br>
            <a:r>
              <a:rPr lang="it-IT" sz="2000" b="1" i="1" dirty="0"/>
              <a:t>La banca dati del Sistema dei “Conti Pubblici Territoriali”</a:t>
            </a:r>
            <a:br>
              <a:rPr lang="it-IT" sz="2000" b="1" i="1" dirty="0"/>
            </a:br>
            <a:br>
              <a:rPr lang="it-IT" sz="2000" b="1" i="1" dirty="0"/>
            </a:br>
            <a:br>
              <a:rPr lang="it-IT" sz="2000" b="1" i="1" dirty="0"/>
            </a:br>
            <a:r>
              <a:rPr lang="it-IT" sz="2700" b="1" i="1" dirty="0"/>
              <a:t>Lucio </a:t>
            </a:r>
            <a:r>
              <a:rPr lang="it-IT" sz="2700" b="1" i="1" dirty="0" err="1"/>
              <a:t>Caporizzi</a:t>
            </a:r>
            <a:br>
              <a:rPr lang="it-IT" sz="2700" b="1" i="1" dirty="0"/>
            </a:br>
            <a:r>
              <a:rPr lang="it-IT" sz="1800" b="1" i="1" dirty="0"/>
              <a:t>Direttore della Regione Umbria alla Programmazione, affari internazionali ed europei. Agenda digitale, agenzie e società partecipate</a:t>
            </a:r>
            <a:endParaRPr lang="it-IT" sz="1800" i="1" dirty="0"/>
          </a:p>
        </p:txBody>
      </p:sp>
      <p:sp>
        <p:nvSpPr>
          <p:cNvPr id="3" name="Sottotitolo 2"/>
          <p:cNvSpPr>
            <a:spLocks noGrp="1"/>
          </p:cNvSpPr>
          <p:nvPr>
            <p:ph type="subTitle" idx="1"/>
          </p:nvPr>
        </p:nvSpPr>
        <p:spPr>
          <a:xfrm>
            <a:off x="395536" y="6246470"/>
            <a:ext cx="8748464" cy="576064"/>
          </a:xfrm>
        </p:spPr>
        <p:txBody>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endParaRPr lang="it-IT"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398974" y="6453336"/>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8172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46470"/>
            <a:ext cx="8748464" cy="611530"/>
          </a:xfrm>
        </p:spPr>
        <p:txBody>
          <a:bodyPr>
            <a:normAutofit fontScale="62500" lnSpcReduction="20000"/>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pPr>
              <a:spcBef>
                <a:spcPts val="600"/>
              </a:spcBef>
            </a:pPr>
            <a:r>
              <a:rPr lang="it-IT" sz="1600" b="1" dirty="0">
                <a:solidFill>
                  <a:srgbClr val="0B4EA2"/>
                </a:solidFill>
                <a:latin typeface="Verdana" pitchFamily="34" charset="0"/>
                <a:ea typeface="Verdana" pitchFamily="34" charset="0"/>
                <a:cs typeface="Verdana" pitchFamily="34" charset="0"/>
              </a:rPr>
              <a:t>Lucio </a:t>
            </a:r>
            <a:r>
              <a:rPr lang="it-IT" sz="1600" b="1" dirty="0" err="1">
                <a:solidFill>
                  <a:srgbClr val="0B4EA2"/>
                </a:solidFill>
                <a:latin typeface="Verdana" pitchFamily="34" charset="0"/>
                <a:ea typeface="Verdana" pitchFamily="34" charset="0"/>
                <a:cs typeface="Verdana" pitchFamily="34" charset="0"/>
              </a:rPr>
              <a:t>Caporizzi</a:t>
            </a:r>
            <a:br>
              <a:rPr lang="it-IT" sz="1600" dirty="0">
                <a:solidFill>
                  <a:srgbClr val="0B4EA2"/>
                </a:solidFill>
                <a:latin typeface="Verdana" pitchFamily="34" charset="0"/>
                <a:ea typeface="Verdana" pitchFamily="34" charset="0"/>
                <a:cs typeface="Verdana" pitchFamily="34" charset="0"/>
              </a:rPr>
            </a:br>
            <a:r>
              <a:rPr lang="it-IT" sz="1600" dirty="0">
                <a:solidFill>
                  <a:srgbClr val="0B4EA2"/>
                </a:solidFill>
                <a:latin typeface="Verdana" pitchFamily="34" charset="0"/>
                <a:ea typeface="Verdana" pitchFamily="34" charset="0"/>
                <a:cs typeface="Verdana" pitchFamily="34" charset="0"/>
              </a:rPr>
              <a:t>Direttore della Regione Umbria alla Programmazione, affari internazionali ed europei. Agenda digitale, agenzie e società partecipate</a:t>
            </a:r>
            <a:endParaRPr lang="it-IT" sz="1600"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423601" y="6307711"/>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13"/>
          <p:cNvSpPr txBox="1">
            <a:spLocks noChangeArrowheads="1"/>
          </p:cNvSpPr>
          <p:nvPr/>
        </p:nvSpPr>
        <p:spPr bwMode="auto">
          <a:xfrm>
            <a:off x="454497" y="116632"/>
            <a:ext cx="8505768"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8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200">
                <a:solidFill>
                  <a:schemeClr val="accent2"/>
                </a:solidFill>
                <a:latin typeface="Verdana" panose="020B0604030504040204" pitchFamily="34" charset="0"/>
              </a:defRPr>
            </a:lvl3pPr>
            <a:lvl4pPr marL="1600200" indent="-228600">
              <a:spcBef>
                <a:spcPct val="20000"/>
              </a:spcBef>
              <a:buChar char="–"/>
              <a:defRPr>
                <a:solidFill>
                  <a:schemeClr val="accent2"/>
                </a:solidFill>
                <a:latin typeface="Verdana" panose="020B0604030504040204" pitchFamily="34" charset="0"/>
              </a:defRPr>
            </a:lvl4pPr>
            <a:lvl5pPr marL="2057400" indent="-228600">
              <a:spcBef>
                <a:spcPct val="20000"/>
              </a:spcBef>
              <a:buChar char="»"/>
              <a:defRPr sz="16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accent2"/>
                </a:solidFill>
                <a:latin typeface="Verdana" panose="020B060403050404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it-IT" sz="2400" b="1" i="0" u="none" strike="noStrike" kern="0" cap="none" spc="0" normalizeH="0" baseline="0" noProof="0" dirty="0">
                <a:ln>
                  <a:noFill/>
                </a:ln>
                <a:solidFill>
                  <a:schemeClr val="tx1"/>
                </a:solidFill>
                <a:effectLst/>
                <a:uLnTx/>
                <a:uFillTx/>
                <a:latin typeface="Verdana" panose="020B0604030504040204" pitchFamily="34" charset="0"/>
              </a:rPr>
              <a:t>BANCHE DATI</a:t>
            </a:r>
            <a:endParaRPr kumimoji="0" lang="it-IT" sz="2400" b="1" i="0" u="none" strike="noStrike" kern="0" cap="none" spc="0" normalizeH="0" baseline="0" noProof="0" dirty="0">
              <a:ln>
                <a:noFill/>
              </a:ln>
              <a:solidFill>
                <a:schemeClr val="tx1"/>
              </a:solidFill>
              <a:effectLst/>
              <a:uLnTx/>
              <a:uFillTx/>
            </a:endParaRPr>
          </a:p>
          <a:p>
            <a:pPr marL="342900" indent="-342900" fontAlgn="base">
              <a:spcBef>
                <a:spcPct val="50000"/>
              </a:spcBef>
              <a:spcAft>
                <a:spcPct val="0"/>
              </a:spcAft>
              <a:defRPr/>
            </a:pPr>
            <a:r>
              <a:rPr lang="it-IT" sz="2200" b="1" kern="0" dirty="0">
                <a:solidFill>
                  <a:schemeClr val="tx1"/>
                </a:solidFill>
                <a:latin typeface="Times New Roman" panose="02020603050405020304" pitchFamily="18" charset="0"/>
              </a:rPr>
              <a:t>Indicatore multidimensionale </a:t>
            </a:r>
            <a:r>
              <a:rPr lang="it-IT" sz="2200" kern="0" dirty="0">
                <a:solidFill>
                  <a:schemeClr val="tx1"/>
                </a:solidFill>
                <a:latin typeface="Times New Roman" panose="02020603050405020304" pitchFamily="18" charset="0"/>
              </a:rPr>
              <a:t>dell’innovazione, sviluppo e coesione sociale: 47 indicatori chiave, 7 indici sintetici per area tematica, 1 indice sintetico totale</a:t>
            </a:r>
          </a:p>
          <a:p>
            <a:pPr marL="342900" indent="-342900" fontAlgn="base">
              <a:spcBef>
                <a:spcPct val="50000"/>
              </a:spcBef>
              <a:spcAft>
                <a:spcPct val="0"/>
              </a:spcAft>
              <a:defRPr/>
            </a:pPr>
            <a:r>
              <a:rPr lang="en-US" sz="2200" b="1" kern="0" dirty="0">
                <a:solidFill>
                  <a:schemeClr val="tx1"/>
                </a:solidFill>
                <a:latin typeface="Times New Roman" panose="02020603050405020304" pitchFamily="18" charset="0"/>
              </a:rPr>
              <a:t>RUICS </a:t>
            </a:r>
            <a:r>
              <a:rPr lang="en-US" sz="2200" kern="0" dirty="0">
                <a:solidFill>
                  <a:schemeClr val="tx1"/>
                </a:solidFill>
                <a:latin typeface="Times New Roman" panose="02020603050405020304" pitchFamily="18" charset="0"/>
              </a:rPr>
              <a:t>- </a:t>
            </a:r>
            <a:r>
              <a:rPr lang="it-IT" sz="2200" kern="0" dirty="0">
                <a:solidFill>
                  <a:schemeClr val="tx1"/>
                </a:solidFill>
                <a:latin typeface="Times New Roman" panose="02020603050405020304" pitchFamily="18" charset="0"/>
              </a:rPr>
              <a:t>Il quadro di valutazione regionale della competitività e dell’innovazione in Umbria</a:t>
            </a:r>
            <a:r>
              <a:rPr lang="en-US" sz="2200" kern="0" dirty="0">
                <a:solidFill>
                  <a:schemeClr val="tx1"/>
                </a:solidFill>
                <a:latin typeface="Times New Roman" panose="02020603050405020304" pitchFamily="18" charset="0"/>
              </a:rPr>
              <a:t>: </a:t>
            </a:r>
            <a:r>
              <a:rPr lang="it-IT" sz="2200" kern="0" dirty="0">
                <a:solidFill>
                  <a:schemeClr val="tx1"/>
                </a:solidFill>
                <a:latin typeface="Times New Roman" panose="02020603050405020304" pitchFamily="18" charset="0"/>
              </a:rPr>
              <a:t>30 indicatori chiave, 5 indici sintetici per area tematica, 3 indici sintetici totali</a:t>
            </a:r>
            <a:endParaRPr lang="en-US" sz="2200" kern="0" dirty="0">
              <a:solidFill>
                <a:schemeClr val="tx1"/>
              </a:solidFill>
              <a:latin typeface="Times New Roman" panose="02020603050405020304" pitchFamily="18" charset="0"/>
            </a:endParaRPr>
          </a:p>
          <a:p>
            <a:pPr marL="342900" indent="-342900" fontAlgn="base">
              <a:spcBef>
                <a:spcPct val="50000"/>
              </a:spcBef>
              <a:spcAft>
                <a:spcPct val="0"/>
              </a:spcAft>
              <a:defRPr/>
            </a:pPr>
            <a:r>
              <a:rPr lang="en-US" sz="2200" b="1" kern="0" dirty="0">
                <a:solidFill>
                  <a:schemeClr val="tx1"/>
                </a:solidFill>
                <a:latin typeface="Times New Roman" panose="02020603050405020304" pitchFamily="18" charset="0"/>
              </a:rPr>
              <a:t>Sistema Conti Pubblici Territoriali</a:t>
            </a:r>
            <a:r>
              <a:rPr lang="en-US" sz="2200" kern="0" dirty="0">
                <a:solidFill>
                  <a:schemeClr val="tx1"/>
                </a:solidFill>
                <a:latin typeface="Times New Roman" panose="02020603050405020304" pitchFamily="18" charset="0"/>
              </a:rPr>
              <a:t>:</a:t>
            </a:r>
            <a:r>
              <a:rPr lang="it-IT" sz="2200" kern="0" dirty="0">
                <a:solidFill>
                  <a:schemeClr val="tx1"/>
                </a:solidFill>
                <a:latin typeface="Times New Roman" panose="02020603050405020304" pitchFamily="18" charset="0"/>
              </a:rPr>
              <a:t> si occupa di misurare e analizzare, a livello regionale, i flussi finanziari di entrata e di spesa delle AP e di tutti gli enti appartenenti alla componente allargata del settore pubblico al fine di ricostruire una Banca dati dedicata</a:t>
            </a:r>
          </a:p>
          <a:p>
            <a:pPr marL="342900" indent="-342900" fontAlgn="base">
              <a:spcBef>
                <a:spcPct val="50000"/>
              </a:spcBef>
              <a:spcAft>
                <a:spcPct val="0"/>
              </a:spcAft>
              <a:defRPr/>
            </a:pPr>
            <a:r>
              <a:rPr lang="it-IT" sz="2200" b="1" kern="0" dirty="0">
                <a:solidFill>
                  <a:schemeClr val="tx1"/>
                </a:solidFill>
                <a:latin typeface="Times New Roman" panose="02020603050405020304" pitchFamily="18" charset="0"/>
              </a:rPr>
              <a:t>Umbria in cifre (</a:t>
            </a:r>
            <a:r>
              <a:rPr lang="it-IT" sz="2200" kern="0" dirty="0">
                <a:solidFill>
                  <a:schemeClr val="tx1"/>
                </a:solidFill>
                <a:latin typeface="Times New Roman" panose="02020603050405020304" pitchFamily="18" charset="0"/>
                <a:hlinkClick r:id="rId2"/>
              </a:rPr>
              <a:t>http://webstat.regione.umbria.it/</a:t>
            </a:r>
            <a:r>
              <a:rPr lang="it-IT" sz="2200" kern="0" dirty="0">
                <a:solidFill>
                  <a:schemeClr val="tx1"/>
                </a:solidFill>
                <a:latin typeface="Times New Roman" panose="02020603050405020304" pitchFamily="18" charset="0"/>
              </a:rPr>
              <a:t>) è invece lo spazio dove esplorare e indagare il profilo delle principali dinamiche demografiche, socio-economiche, culturali ed ambientali della Regione</a:t>
            </a:r>
            <a:endParaRPr kumimoji="0" lang="it-IT" sz="2200" b="0" i="0" u="none" strike="noStrike" kern="0" cap="none" spc="0" normalizeH="0" baseline="0" noProof="0" dirty="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474375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46470"/>
            <a:ext cx="8748464" cy="611530"/>
          </a:xfrm>
        </p:spPr>
        <p:txBody>
          <a:bodyPr>
            <a:normAutofit fontScale="62500" lnSpcReduction="20000"/>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pPr>
              <a:spcBef>
                <a:spcPts val="600"/>
              </a:spcBef>
            </a:pPr>
            <a:r>
              <a:rPr lang="it-IT" sz="1600" b="1" dirty="0">
                <a:solidFill>
                  <a:srgbClr val="0B4EA2"/>
                </a:solidFill>
                <a:latin typeface="Verdana" pitchFamily="34" charset="0"/>
                <a:ea typeface="Verdana" pitchFamily="34" charset="0"/>
                <a:cs typeface="Verdana" pitchFamily="34" charset="0"/>
              </a:rPr>
              <a:t>Lucio </a:t>
            </a:r>
            <a:r>
              <a:rPr lang="it-IT" sz="1600" b="1" dirty="0" err="1">
                <a:solidFill>
                  <a:srgbClr val="0B4EA2"/>
                </a:solidFill>
                <a:latin typeface="Verdana" pitchFamily="34" charset="0"/>
                <a:ea typeface="Verdana" pitchFamily="34" charset="0"/>
                <a:cs typeface="Verdana" pitchFamily="34" charset="0"/>
              </a:rPr>
              <a:t>Caporizzi</a:t>
            </a:r>
            <a:br>
              <a:rPr lang="it-IT" sz="1600" dirty="0">
                <a:solidFill>
                  <a:srgbClr val="0B4EA2"/>
                </a:solidFill>
                <a:latin typeface="Verdana" pitchFamily="34" charset="0"/>
                <a:ea typeface="Verdana" pitchFamily="34" charset="0"/>
                <a:cs typeface="Verdana" pitchFamily="34" charset="0"/>
              </a:rPr>
            </a:br>
            <a:r>
              <a:rPr lang="it-IT" sz="1600" dirty="0">
                <a:solidFill>
                  <a:srgbClr val="0B4EA2"/>
                </a:solidFill>
                <a:latin typeface="Verdana" pitchFamily="34" charset="0"/>
                <a:ea typeface="Verdana" pitchFamily="34" charset="0"/>
                <a:cs typeface="Verdana" pitchFamily="34" charset="0"/>
              </a:rPr>
              <a:t>Direttore della Regione Umbria alla Programmazione, affari internazionali ed europei. Agenda digitale, agenzie e società partecipate</a:t>
            </a:r>
            <a:endParaRPr lang="it-IT" sz="1600"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423601" y="6307711"/>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13"/>
          <p:cNvSpPr txBox="1">
            <a:spLocks noChangeArrowheads="1"/>
          </p:cNvSpPr>
          <p:nvPr/>
        </p:nvSpPr>
        <p:spPr bwMode="auto">
          <a:xfrm>
            <a:off x="361306" y="188640"/>
            <a:ext cx="8505768"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8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200">
                <a:solidFill>
                  <a:schemeClr val="accent2"/>
                </a:solidFill>
                <a:latin typeface="Verdana" panose="020B0604030504040204" pitchFamily="34" charset="0"/>
              </a:defRPr>
            </a:lvl3pPr>
            <a:lvl4pPr marL="1600200" indent="-228600">
              <a:spcBef>
                <a:spcPct val="20000"/>
              </a:spcBef>
              <a:buChar char="–"/>
              <a:defRPr>
                <a:solidFill>
                  <a:schemeClr val="accent2"/>
                </a:solidFill>
                <a:latin typeface="Verdana" panose="020B0604030504040204" pitchFamily="34" charset="0"/>
              </a:defRPr>
            </a:lvl4pPr>
            <a:lvl5pPr marL="2057400" indent="-228600">
              <a:spcBef>
                <a:spcPct val="20000"/>
              </a:spcBef>
              <a:buChar char="»"/>
              <a:defRPr sz="16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accent2"/>
                </a:solidFill>
                <a:latin typeface="Verdana" panose="020B0604030504040204" pitchFamily="34" charset="0"/>
              </a:defRPr>
            </a:lvl9pPr>
          </a:lstStyle>
          <a:p>
            <a:pPr lvl="0" algn="ctr" fontAlgn="base">
              <a:spcBef>
                <a:spcPct val="50000"/>
              </a:spcBef>
              <a:spcAft>
                <a:spcPct val="0"/>
              </a:spcAft>
              <a:buNone/>
              <a:defRPr/>
            </a:pPr>
            <a:r>
              <a:rPr lang="it-IT" sz="2000" b="1" kern="0" dirty="0">
                <a:solidFill>
                  <a:schemeClr val="tx1"/>
                </a:solidFill>
              </a:rPr>
              <a:t>Indicatore multidimensionale dell’innovazione, sviluppo e coesione sociale</a:t>
            </a:r>
          </a:p>
          <a:p>
            <a:pPr marL="342900" indent="-342900" fontAlgn="base">
              <a:spcBef>
                <a:spcPct val="50000"/>
              </a:spcBef>
              <a:spcAft>
                <a:spcPct val="0"/>
              </a:spcAft>
              <a:defRPr/>
            </a:pPr>
            <a:r>
              <a:rPr lang="it-IT" sz="2000" kern="0" dirty="0">
                <a:solidFill>
                  <a:schemeClr val="tx1"/>
                </a:solidFill>
                <a:latin typeface="Times New Roman" panose="02020603050405020304" pitchFamily="18" charset="0"/>
              </a:rPr>
              <a:t>utile strumento per </a:t>
            </a:r>
            <a:r>
              <a:rPr lang="it-IT" sz="2000" b="1" kern="0" dirty="0">
                <a:solidFill>
                  <a:schemeClr val="tx1"/>
                </a:solidFill>
                <a:latin typeface="Times New Roman" panose="02020603050405020304" pitchFamily="18" charset="0"/>
              </a:rPr>
              <a:t>segnalare le tendenze in atto</a:t>
            </a:r>
            <a:r>
              <a:rPr lang="it-IT" sz="2000" kern="0" dirty="0">
                <a:solidFill>
                  <a:schemeClr val="tx1"/>
                </a:solidFill>
                <a:latin typeface="Times New Roman" panose="02020603050405020304" pitchFamily="18" charset="0"/>
              </a:rPr>
              <a:t>, i punti di forza da valorizzare e le criticità da aggredire, un cruscotto strategico utile per le scelte e gli indirizzi su cui orientare la programmazione regionale</a:t>
            </a:r>
          </a:p>
          <a:p>
            <a:pPr marL="342900" indent="-342900" fontAlgn="base">
              <a:spcBef>
                <a:spcPct val="50000"/>
              </a:spcBef>
              <a:spcAft>
                <a:spcPct val="0"/>
              </a:spcAft>
              <a:defRPr/>
            </a:pPr>
            <a:r>
              <a:rPr lang="it-IT" sz="2000" kern="0" dirty="0">
                <a:solidFill>
                  <a:schemeClr val="tx1"/>
                </a:solidFill>
                <a:latin typeface="Times New Roman" panose="02020603050405020304" pitchFamily="18" charset="0"/>
              </a:rPr>
              <a:t>gli indicatori presi in considerazione si riferiscono nella maggior parte dei casi all’anno 2016, aggiornati agli </a:t>
            </a:r>
            <a:r>
              <a:rPr lang="it-IT" sz="2000" b="1" kern="0" dirty="0">
                <a:solidFill>
                  <a:schemeClr val="tx1"/>
                </a:solidFill>
                <a:latin typeface="Times New Roman" panose="02020603050405020304" pitchFamily="18" charset="0"/>
              </a:rPr>
              <a:t>ultimi dati disponibili a giugno 2018</a:t>
            </a:r>
          </a:p>
          <a:p>
            <a:pPr marL="342900" indent="-342900" fontAlgn="base">
              <a:spcBef>
                <a:spcPct val="50000"/>
              </a:spcBef>
              <a:spcAft>
                <a:spcPct val="0"/>
              </a:spcAft>
              <a:defRPr/>
            </a:pPr>
            <a:r>
              <a:rPr lang="it-IT" sz="2000" kern="0" dirty="0">
                <a:solidFill>
                  <a:schemeClr val="tx1"/>
                </a:solidFill>
                <a:latin typeface="Times New Roman" panose="02020603050405020304" pitchFamily="18" charset="0"/>
              </a:rPr>
              <a:t>misurano fenomeni “di contesto”. I dati sono per lo più di fonte Istat.</a:t>
            </a:r>
          </a:p>
          <a:p>
            <a:pPr marL="342900" indent="-342900" fontAlgn="base">
              <a:spcBef>
                <a:spcPct val="50000"/>
              </a:spcBef>
              <a:spcAft>
                <a:spcPct val="0"/>
              </a:spcAft>
              <a:defRPr/>
            </a:pPr>
            <a:r>
              <a:rPr lang="it-IT" sz="2000" kern="0" dirty="0">
                <a:solidFill>
                  <a:schemeClr val="tx1"/>
                </a:solidFill>
                <a:latin typeface="Times New Roman" panose="02020603050405020304" pitchFamily="18" charset="0"/>
              </a:rPr>
              <a:t>l’Indicatore multidimensionale dell’innovazione, sviluppo e coesione sociale è la risultante di 47 indicatori a loro volta ricompresi nelle seguenti 7 aree di indagine:</a:t>
            </a:r>
          </a:p>
          <a:p>
            <a:pPr fontAlgn="base">
              <a:spcBef>
                <a:spcPts val="0"/>
              </a:spcBef>
              <a:spcAft>
                <a:spcPct val="0"/>
              </a:spcAft>
              <a:buNone/>
              <a:defRPr/>
            </a:pPr>
            <a:r>
              <a:rPr lang="it-IT" sz="2000" kern="0" dirty="0">
                <a:solidFill>
                  <a:schemeClr val="tx1"/>
                </a:solidFill>
                <a:latin typeface="Times New Roman" panose="02020603050405020304" pitchFamily="18" charset="0"/>
              </a:rPr>
              <a:t>	1. Sistema economico produttivo (6)</a:t>
            </a:r>
          </a:p>
          <a:p>
            <a:pPr fontAlgn="base">
              <a:spcBef>
                <a:spcPts val="0"/>
              </a:spcBef>
              <a:spcAft>
                <a:spcPct val="0"/>
              </a:spcAft>
              <a:buNone/>
              <a:defRPr/>
            </a:pPr>
            <a:r>
              <a:rPr lang="it-IT" sz="2000" kern="0" dirty="0">
                <a:solidFill>
                  <a:schemeClr val="tx1"/>
                </a:solidFill>
                <a:latin typeface="Times New Roman" panose="02020603050405020304" pitchFamily="18" charset="0"/>
              </a:rPr>
              <a:t>	2. Mercato del lavoro (5)</a:t>
            </a:r>
          </a:p>
          <a:p>
            <a:pPr fontAlgn="base">
              <a:spcBef>
                <a:spcPts val="0"/>
              </a:spcBef>
              <a:spcAft>
                <a:spcPct val="0"/>
              </a:spcAft>
              <a:buNone/>
              <a:defRPr/>
            </a:pPr>
            <a:r>
              <a:rPr lang="it-IT" sz="2000" kern="0" dirty="0">
                <a:solidFill>
                  <a:schemeClr val="tx1"/>
                </a:solidFill>
                <a:latin typeface="Times New Roman" panose="02020603050405020304" pitchFamily="18" charset="0"/>
              </a:rPr>
              <a:t>	3. Ambiente (7)</a:t>
            </a:r>
          </a:p>
          <a:p>
            <a:pPr fontAlgn="base">
              <a:spcBef>
                <a:spcPts val="0"/>
              </a:spcBef>
              <a:spcAft>
                <a:spcPct val="0"/>
              </a:spcAft>
              <a:buNone/>
              <a:defRPr/>
            </a:pPr>
            <a:r>
              <a:rPr lang="it-IT" sz="2000" kern="0" dirty="0">
                <a:solidFill>
                  <a:schemeClr val="tx1"/>
                </a:solidFill>
                <a:latin typeface="Times New Roman" panose="02020603050405020304" pitchFamily="18" charset="0"/>
              </a:rPr>
              <a:t>	4. Coesione sociale e sicurezza (6)</a:t>
            </a:r>
          </a:p>
          <a:p>
            <a:pPr fontAlgn="base">
              <a:spcBef>
                <a:spcPts val="0"/>
              </a:spcBef>
              <a:spcAft>
                <a:spcPct val="0"/>
              </a:spcAft>
              <a:buNone/>
              <a:defRPr/>
            </a:pPr>
            <a:r>
              <a:rPr lang="it-IT" sz="2000" kern="0" dirty="0">
                <a:solidFill>
                  <a:schemeClr val="tx1"/>
                </a:solidFill>
                <a:latin typeface="Times New Roman" panose="02020603050405020304" pitchFamily="18" charset="0"/>
              </a:rPr>
              <a:t>	5. Istruzione e formazione (6)</a:t>
            </a:r>
          </a:p>
          <a:p>
            <a:pPr fontAlgn="base">
              <a:spcBef>
                <a:spcPts val="0"/>
              </a:spcBef>
              <a:spcAft>
                <a:spcPct val="0"/>
              </a:spcAft>
              <a:buNone/>
              <a:defRPr/>
            </a:pPr>
            <a:r>
              <a:rPr lang="it-IT" sz="2000" kern="0" dirty="0">
                <a:solidFill>
                  <a:schemeClr val="tx1"/>
                </a:solidFill>
                <a:latin typeface="Times New Roman" panose="02020603050405020304" pitchFamily="18" charset="0"/>
              </a:rPr>
              <a:t>	6. Innovazione e ricerca (8)</a:t>
            </a:r>
          </a:p>
          <a:p>
            <a:pPr fontAlgn="base">
              <a:spcBef>
                <a:spcPts val="0"/>
              </a:spcBef>
              <a:spcAft>
                <a:spcPct val="0"/>
              </a:spcAft>
              <a:buNone/>
              <a:defRPr/>
            </a:pPr>
            <a:r>
              <a:rPr lang="it-IT" sz="2000" kern="0" dirty="0">
                <a:solidFill>
                  <a:schemeClr val="tx1"/>
                </a:solidFill>
                <a:latin typeface="Times New Roman" panose="02020603050405020304" pitchFamily="18" charset="0"/>
              </a:rPr>
              <a:t>	7. Salute e sanità (9)</a:t>
            </a:r>
            <a:endParaRPr kumimoji="0" lang="it-IT" sz="2000" b="0" i="0" u="none" strike="noStrike" kern="0" cap="none" spc="0" normalizeH="0" baseline="0" noProof="0" dirty="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3136001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46470"/>
            <a:ext cx="8748464" cy="611530"/>
          </a:xfrm>
        </p:spPr>
        <p:txBody>
          <a:bodyPr>
            <a:normAutofit fontScale="62500" lnSpcReduction="20000"/>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pPr>
              <a:spcBef>
                <a:spcPts val="600"/>
              </a:spcBef>
            </a:pPr>
            <a:r>
              <a:rPr lang="it-IT" sz="1600" b="1" dirty="0">
                <a:solidFill>
                  <a:srgbClr val="0B4EA2"/>
                </a:solidFill>
                <a:latin typeface="Verdana" pitchFamily="34" charset="0"/>
                <a:ea typeface="Verdana" pitchFamily="34" charset="0"/>
                <a:cs typeface="Verdana" pitchFamily="34" charset="0"/>
              </a:rPr>
              <a:t>Lucio </a:t>
            </a:r>
            <a:r>
              <a:rPr lang="it-IT" sz="1600" b="1" dirty="0" err="1">
                <a:solidFill>
                  <a:srgbClr val="0B4EA2"/>
                </a:solidFill>
                <a:latin typeface="Verdana" pitchFamily="34" charset="0"/>
                <a:ea typeface="Verdana" pitchFamily="34" charset="0"/>
                <a:cs typeface="Verdana" pitchFamily="34" charset="0"/>
              </a:rPr>
              <a:t>Caporizzi</a:t>
            </a:r>
            <a:br>
              <a:rPr lang="it-IT" sz="1600" dirty="0">
                <a:solidFill>
                  <a:srgbClr val="0B4EA2"/>
                </a:solidFill>
                <a:latin typeface="Verdana" pitchFamily="34" charset="0"/>
                <a:ea typeface="Verdana" pitchFamily="34" charset="0"/>
                <a:cs typeface="Verdana" pitchFamily="34" charset="0"/>
              </a:rPr>
            </a:br>
            <a:r>
              <a:rPr lang="it-IT" sz="1600" dirty="0">
                <a:solidFill>
                  <a:srgbClr val="0B4EA2"/>
                </a:solidFill>
                <a:latin typeface="Verdana" pitchFamily="34" charset="0"/>
                <a:ea typeface="Verdana" pitchFamily="34" charset="0"/>
                <a:cs typeface="Verdana" pitchFamily="34" charset="0"/>
              </a:rPr>
              <a:t>Direttore della Regione Umbria alla Programmazione, affari internazionali ed europei. Agenda digitale, agenzie e società partecipate</a:t>
            </a:r>
            <a:endParaRPr lang="it-IT" sz="1600"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423601" y="6307711"/>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13"/>
          <p:cNvSpPr txBox="1">
            <a:spLocks noChangeArrowheads="1"/>
          </p:cNvSpPr>
          <p:nvPr/>
        </p:nvSpPr>
        <p:spPr bwMode="auto">
          <a:xfrm>
            <a:off x="361306" y="188640"/>
            <a:ext cx="8505768" cy="7032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8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200">
                <a:solidFill>
                  <a:schemeClr val="accent2"/>
                </a:solidFill>
                <a:latin typeface="Verdana" panose="020B0604030504040204" pitchFamily="34" charset="0"/>
              </a:defRPr>
            </a:lvl3pPr>
            <a:lvl4pPr marL="1600200" indent="-228600">
              <a:spcBef>
                <a:spcPct val="20000"/>
              </a:spcBef>
              <a:buChar char="–"/>
              <a:defRPr>
                <a:solidFill>
                  <a:schemeClr val="accent2"/>
                </a:solidFill>
                <a:latin typeface="Verdana" panose="020B0604030504040204" pitchFamily="34" charset="0"/>
              </a:defRPr>
            </a:lvl4pPr>
            <a:lvl5pPr marL="2057400" indent="-228600">
              <a:spcBef>
                <a:spcPct val="20000"/>
              </a:spcBef>
              <a:buChar char="»"/>
              <a:defRPr sz="16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accent2"/>
                </a:solidFill>
                <a:latin typeface="Verdana" panose="020B0604030504040204" pitchFamily="34" charset="0"/>
              </a:defRPr>
            </a:lvl9pPr>
          </a:lstStyle>
          <a:p>
            <a:pPr lvl="0" algn="ctr" fontAlgn="base">
              <a:spcBef>
                <a:spcPct val="50000"/>
              </a:spcBef>
              <a:spcAft>
                <a:spcPct val="0"/>
              </a:spcAft>
              <a:buNone/>
              <a:defRPr/>
            </a:pPr>
            <a:r>
              <a:rPr lang="it-IT" sz="2000" b="1" kern="0" dirty="0">
                <a:solidFill>
                  <a:schemeClr val="tx1"/>
                </a:solidFill>
              </a:rPr>
              <a:t>Indicatore multidimensionale dell’innovazione, sviluppo e coesione sociale</a:t>
            </a:r>
          </a:p>
          <a:p>
            <a:pPr marL="342900" indent="-342900" fontAlgn="base">
              <a:spcBef>
                <a:spcPts val="2400"/>
              </a:spcBef>
              <a:spcAft>
                <a:spcPct val="0"/>
              </a:spcAft>
              <a:defRPr/>
            </a:pPr>
            <a:r>
              <a:rPr lang="it-IT" sz="2200" kern="0" dirty="0">
                <a:solidFill>
                  <a:schemeClr val="tx1"/>
                </a:solidFill>
                <a:latin typeface="Times New Roman" panose="02020603050405020304" pitchFamily="18" charset="0"/>
              </a:rPr>
              <a:t>Il lavoro proposto si prefigge l’obiettivo di ricondurre l’attenzione su quegli aspetti legati allo sviluppo, l’innovazione e la coesione sociale, che troppo frequentemente vengono trascurati e che invece risultano fondamentali per uno sviluppo di qualità e intende proporsi quale </a:t>
            </a:r>
            <a:r>
              <a:rPr lang="it-IT" sz="2200" b="1" kern="0" dirty="0">
                <a:solidFill>
                  <a:schemeClr val="tx1"/>
                </a:solidFill>
                <a:latin typeface="Times New Roman" panose="02020603050405020304" pitchFamily="18" charset="0"/>
              </a:rPr>
              <a:t>strumento di supporto ai policy maker </a:t>
            </a:r>
            <a:r>
              <a:rPr lang="it-IT" sz="2200" kern="0" dirty="0">
                <a:solidFill>
                  <a:schemeClr val="tx1"/>
                </a:solidFill>
                <a:latin typeface="Times New Roman" panose="02020603050405020304" pitchFamily="18" charset="0"/>
              </a:rPr>
              <a:t>per meglio indirizzare le politiche pubbliche. </a:t>
            </a:r>
          </a:p>
          <a:p>
            <a:pPr marL="342900" indent="-342900" fontAlgn="base">
              <a:spcBef>
                <a:spcPts val="2400"/>
              </a:spcBef>
              <a:spcAft>
                <a:spcPct val="0"/>
              </a:spcAft>
              <a:defRPr/>
            </a:pPr>
            <a:r>
              <a:rPr lang="it-IT" sz="2200" b="1" kern="0" dirty="0">
                <a:solidFill>
                  <a:schemeClr val="tx1"/>
                </a:solidFill>
                <a:latin typeface="Times New Roman" panose="02020603050405020304" pitchFamily="18" charset="0"/>
              </a:rPr>
              <a:t>strumento utile per riflettere sulla sostenibilità di medio-lungo periodo del “sistema Umbria” </a:t>
            </a:r>
            <a:r>
              <a:rPr lang="it-IT" sz="2200" kern="0" dirty="0">
                <a:solidFill>
                  <a:schemeClr val="tx1"/>
                </a:solidFill>
                <a:latin typeface="Times New Roman" panose="02020603050405020304" pitchFamily="18" charset="0"/>
              </a:rPr>
              <a:t>in termini di benessere complessivo.</a:t>
            </a:r>
          </a:p>
          <a:p>
            <a:pPr marL="342900" indent="-342900" fontAlgn="base">
              <a:spcBef>
                <a:spcPts val="2400"/>
              </a:spcBef>
              <a:spcAft>
                <a:spcPct val="0"/>
              </a:spcAft>
              <a:defRPr/>
            </a:pPr>
            <a:r>
              <a:rPr lang="it-IT" sz="2200" kern="0" dirty="0">
                <a:solidFill>
                  <a:schemeClr val="tx1"/>
                </a:solidFill>
                <a:latin typeface="Times New Roman" panose="02020603050405020304" pitchFamily="18" charset="0"/>
              </a:rPr>
              <a:t>la </a:t>
            </a:r>
            <a:r>
              <a:rPr lang="it-IT" sz="2200" b="1" kern="0" dirty="0">
                <a:solidFill>
                  <a:schemeClr val="tx1"/>
                </a:solidFill>
                <a:latin typeface="Times New Roman" panose="02020603050405020304" pitchFamily="18" charset="0"/>
              </a:rPr>
              <a:t>metodologia di lavoro </a:t>
            </a:r>
            <a:r>
              <a:rPr lang="it-IT" sz="2200" kern="0" dirty="0">
                <a:solidFill>
                  <a:schemeClr val="tx1"/>
                </a:solidFill>
                <a:latin typeface="Times New Roman" panose="02020603050405020304" pitchFamily="18" charset="0"/>
              </a:rPr>
              <a:t>prevede la rilevazione degli indicatori chiave e poi si procede, per elaborare l’indice sintetico, ad una “normalizzazione” dei valori (in altri termini, occorre riportarli in una scala coerente tra di loro, trattandosi di fenomeni complessi che includono grandezze non sempre misurabili in modo omogeneo).</a:t>
            </a:r>
          </a:p>
          <a:p>
            <a:pPr marL="342900" indent="-342900" fontAlgn="base">
              <a:spcBef>
                <a:spcPts val="2400"/>
              </a:spcBef>
              <a:spcAft>
                <a:spcPct val="0"/>
              </a:spcAft>
              <a:defRPr/>
            </a:pPr>
            <a:endParaRPr lang="it-IT" sz="2100" kern="0" dirty="0">
              <a:solidFill>
                <a:schemeClr val="tx1"/>
              </a:solidFill>
              <a:latin typeface="Times New Roman" panose="02020603050405020304" pitchFamily="18" charset="0"/>
            </a:endParaRPr>
          </a:p>
          <a:p>
            <a:pPr fontAlgn="base">
              <a:spcBef>
                <a:spcPct val="50000"/>
              </a:spcBef>
              <a:spcAft>
                <a:spcPct val="0"/>
              </a:spcAft>
              <a:buNone/>
              <a:defRPr/>
            </a:pPr>
            <a:endParaRPr kumimoji="0" lang="it-IT" sz="1600" b="0" i="0" u="none" strike="noStrike" kern="0" cap="none" spc="0" normalizeH="0" baseline="0" noProof="0" dirty="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55467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46470"/>
            <a:ext cx="8748464" cy="611530"/>
          </a:xfrm>
        </p:spPr>
        <p:txBody>
          <a:bodyPr>
            <a:normAutofit fontScale="62500" lnSpcReduction="20000"/>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pPr>
              <a:spcBef>
                <a:spcPts val="600"/>
              </a:spcBef>
            </a:pPr>
            <a:r>
              <a:rPr lang="it-IT" sz="1600" b="1" dirty="0">
                <a:solidFill>
                  <a:srgbClr val="0B4EA2"/>
                </a:solidFill>
                <a:latin typeface="Verdana" pitchFamily="34" charset="0"/>
                <a:ea typeface="Verdana" pitchFamily="34" charset="0"/>
                <a:cs typeface="Verdana" pitchFamily="34" charset="0"/>
              </a:rPr>
              <a:t>Lucio </a:t>
            </a:r>
            <a:r>
              <a:rPr lang="it-IT" sz="1600" b="1" dirty="0" err="1">
                <a:solidFill>
                  <a:srgbClr val="0B4EA2"/>
                </a:solidFill>
                <a:latin typeface="Verdana" pitchFamily="34" charset="0"/>
                <a:ea typeface="Verdana" pitchFamily="34" charset="0"/>
                <a:cs typeface="Verdana" pitchFamily="34" charset="0"/>
              </a:rPr>
              <a:t>Caporizzi</a:t>
            </a:r>
            <a:br>
              <a:rPr lang="it-IT" sz="1600" dirty="0">
                <a:solidFill>
                  <a:srgbClr val="0B4EA2"/>
                </a:solidFill>
                <a:latin typeface="Verdana" pitchFamily="34" charset="0"/>
                <a:ea typeface="Verdana" pitchFamily="34" charset="0"/>
                <a:cs typeface="Verdana" pitchFamily="34" charset="0"/>
              </a:rPr>
            </a:br>
            <a:r>
              <a:rPr lang="it-IT" sz="1600" dirty="0">
                <a:solidFill>
                  <a:srgbClr val="0B4EA2"/>
                </a:solidFill>
                <a:latin typeface="Verdana" pitchFamily="34" charset="0"/>
                <a:ea typeface="Verdana" pitchFamily="34" charset="0"/>
                <a:cs typeface="Verdana" pitchFamily="34" charset="0"/>
              </a:rPr>
              <a:t>Direttore della Regione Umbria alla Programmazione, affari internazionali ed europei. Agenda digitale, agenzie e società partecipate</a:t>
            </a:r>
            <a:endParaRPr lang="it-IT" sz="1600"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423601" y="6307711"/>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13"/>
          <p:cNvSpPr txBox="1">
            <a:spLocks noChangeArrowheads="1"/>
          </p:cNvSpPr>
          <p:nvPr/>
        </p:nvSpPr>
        <p:spPr bwMode="auto">
          <a:xfrm>
            <a:off x="361306" y="188640"/>
            <a:ext cx="850576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8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200">
                <a:solidFill>
                  <a:schemeClr val="accent2"/>
                </a:solidFill>
                <a:latin typeface="Verdana" panose="020B0604030504040204" pitchFamily="34" charset="0"/>
              </a:defRPr>
            </a:lvl3pPr>
            <a:lvl4pPr marL="1600200" indent="-228600">
              <a:spcBef>
                <a:spcPct val="20000"/>
              </a:spcBef>
              <a:buChar char="–"/>
              <a:defRPr>
                <a:solidFill>
                  <a:schemeClr val="accent2"/>
                </a:solidFill>
                <a:latin typeface="Verdana" panose="020B0604030504040204" pitchFamily="34" charset="0"/>
              </a:defRPr>
            </a:lvl4pPr>
            <a:lvl5pPr marL="2057400" indent="-228600">
              <a:spcBef>
                <a:spcPct val="20000"/>
              </a:spcBef>
              <a:buChar char="»"/>
              <a:defRPr sz="16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accent2"/>
                </a:solidFill>
                <a:latin typeface="Verdana" panose="020B0604030504040204" pitchFamily="34" charset="0"/>
              </a:defRPr>
            </a:lvl9pPr>
          </a:lstStyle>
          <a:p>
            <a:pPr lvl="0" algn="ctr" fontAlgn="base">
              <a:spcBef>
                <a:spcPct val="50000"/>
              </a:spcBef>
              <a:spcAft>
                <a:spcPct val="0"/>
              </a:spcAft>
              <a:buNone/>
              <a:defRPr/>
            </a:pPr>
            <a:r>
              <a:rPr lang="it-IT" sz="2000" b="1" kern="0" dirty="0">
                <a:solidFill>
                  <a:schemeClr val="tx1"/>
                </a:solidFill>
              </a:rPr>
              <a:t>Indicatore sintetico delle sette aree </a:t>
            </a:r>
          </a:p>
        </p:txBody>
      </p:sp>
      <p:pic>
        <p:nvPicPr>
          <p:cNvPr id="2" name="Immagine 1">
            <a:extLst>
              <a:ext uri="{FF2B5EF4-FFF2-40B4-BE49-F238E27FC236}">
                <a16:creationId xmlns:a16="http://schemas.microsoft.com/office/drawing/2014/main" id="{DDCA1DA9-585B-4D84-B609-DBD3AF41E199}"/>
              </a:ext>
            </a:extLst>
          </p:cNvPr>
          <p:cNvPicPr>
            <a:picLocks noChangeAspect="1"/>
          </p:cNvPicPr>
          <p:nvPr/>
        </p:nvPicPr>
        <p:blipFill>
          <a:blip r:embed="rId2"/>
          <a:stretch>
            <a:fillRect/>
          </a:stretch>
        </p:blipFill>
        <p:spPr>
          <a:xfrm>
            <a:off x="5508104" y="764704"/>
            <a:ext cx="4572000" cy="5409758"/>
          </a:xfrm>
          <a:prstGeom prst="rect">
            <a:avLst/>
          </a:prstGeom>
        </p:spPr>
      </p:pic>
      <p:sp>
        <p:nvSpPr>
          <p:cNvPr id="6" name="Rettangolo 5">
            <a:extLst>
              <a:ext uri="{FF2B5EF4-FFF2-40B4-BE49-F238E27FC236}">
                <a16:creationId xmlns:a16="http://schemas.microsoft.com/office/drawing/2014/main" id="{8D172567-90A6-483C-9499-4EAECECB733F}"/>
              </a:ext>
            </a:extLst>
          </p:cNvPr>
          <p:cNvSpPr/>
          <p:nvPr/>
        </p:nvSpPr>
        <p:spPr>
          <a:xfrm>
            <a:off x="467544" y="773731"/>
            <a:ext cx="4572000" cy="5355312"/>
          </a:xfrm>
          <a:prstGeom prst="rect">
            <a:avLst/>
          </a:prstGeom>
        </p:spPr>
        <p:txBody>
          <a:bodyPr>
            <a:spAutoFit/>
          </a:bodyPr>
          <a:lstStyle/>
          <a:p>
            <a:pPr algn="just"/>
            <a:r>
              <a:rPr lang="it-IT" sz="1900" dirty="0">
                <a:latin typeface="Times New Roman" panose="02020603050405020304" pitchFamily="18" charset="0"/>
                <a:cs typeface="Times New Roman" panose="02020603050405020304" pitchFamily="18" charset="0"/>
              </a:rPr>
              <a:t>L’Umbria nel 2016:</a:t>
            </a:r>
          </a:p>
          <a:p>
            <a:pPr marL="342900" indent="-342900" algn="just">
              <a:buFont typeface="Arial" panose="020B0604020202020204" pitchFamily="34" charset="0"/>
              <a:buChar char="•"/>
            </a:pPr>
            <a:r>
              <a:rPr lang="it-IT" sz="1900" dirty="0">
                <a:latin typeface="Times New Roman" panose="02020603050405020304" pitchFamily="18" charset="0"/>
                <a:cs typeface="Times New Roman" panose="02020603050405020304" pitchFamily="18" charset="0"/>
              </a:rPr>
              <a:t>valore dell’indice sintetico pari a 0,51</a:t>
            </a:r>
          </a:p>
          <a:p>
            <a:pPr marL="342900" indent="-342900" algn="just">
              <a:buFont typeface="Arial" panose="020B0604020202020204" pitchFamily="34" charset="0"/>
              <a:buChar char="•"/>
            </a:pPr>
            <a:r>
              <a:rPr lang="it-IT" sz="1900" dirty="0">
                <a:latin typeface="Times New Roman" panose="02020603050405020304" pitchFamily="18" charset="0"/>
                <a:cs typeface="Times New Roman" panose="02020603050405020304" pitchFamily="18" charset="0"/>
              </a:rPr>
              <a:t>12° posto nella graduatoria delle regioni italiane</a:t>
            </a:r>
          </a:p>
          <a:p>
            <a:pPr marL="342900" indent="-342900" algn="just">
              <a:buFont typeface="Arial" panose="020B0604020202020204" pitchFamily="34" charset="0"/>
              <a:buChar char="•"/>
            </a:pPr>
            <a:r>
              <a:rPr lang="it-IT" sz="1900" dirty="0">
                <a:latin typeface="Times New Roman" panose="02020603050405020304" pitchFamily="18" charset="0"/>
                <a:cs typeface="Times New Roman" panose="02020603050405020304" pitchFamily="18" charset="0"/>
              </a:rPr>
              <a:t>la stessa posizione rispetto al 2015</a:t>
            </a:r>
          </a:p>
          <a:p>
            <a:pPr marL="342900" indent="-342900" algn="just">
              <a:buFont typeface="Arial" panose="020B0604020202020204" pitchFamily="34" charset="0"/>
              <a:buChar char="•"/>
            </a:pPr>
            <a:r>
              <a:rPr lang="it-IT" sz="1900" dirty="0">
                <a:latin typeface="Times New Roman" panose="02020603050405020304" pitchFamily="18" charset="0"/>
                <a:cs typeface="Times New Roman" panose="02020603050405020304" pitchFamily="18" charset="0"/>
              </a:rPr>
              <a:t>area di eccellenza all’Istruzione e formazione </a:t>
            </a:r>
          </a:p>
          <a:p>
            <a:pPr marL="342900" indent="-342900" algn="just">
              <a:buFont typeface="Arial" panose="020B0604020202020204" pitchFamily="34" charset="0"/>
              <a:buChar char="•"/>
            </a:pPr>
            <a:r>
              <a:rPr lang="it-IT" sz="1900" dirty="0">
                <a:latin typeface="Times New Roman" panose="02020603050405020304" pitchFamily="18" charset="0"/>
                <a:cs typeface="Times New Roman" panose="02020603050405020304" pitchFamily="18" charset="0"/>
              </a:rPr>
              <a:t>buona a situazione nell’area Salute e sanità, dove essa si colloca tra le regioni leader italiane</a:t>
            </a:r>
          </a:p>
          <a:p>
            <a:pPr marL="342900" indent="-342900" algn="just">
              <a:buFont typeface="Arial" panose="020B0604020202020204" pitchFamily="34" charset="0"/>
              <a:buChar char="•"/>
            </a:pPr>
            <a:r>
              <a:rPr lang="it-IT" sz="1900" dirty="0">
                <a:latin typeface="Times New Roman" panose="02020603050405020304" pitchFamily="18" charset="0"/>
                <a:cs typeface="Times New Roman" panose="02020603050405020304" pitchFamily="18" charset="0"/>
              </a:rPr>
              <a:t>posizione superiore rispetto alla media italiana nell’area Istruzione e formazione, nell’Area Salute e sanità, nell’Area Mercato del lavoro e nell’Area coesione sociale e sicurezza</a:t>
            </a:r>
          </a:p>
          <a:p>
            <a:pPr marL="342900" indent="-342900" algn="just">
              <a:buFont typeface="Arial" panose="020B0604020202020204" pitchFamily="34" charset="0"/>
              <a:buChar char="•"/>
            </a:pPr>
            <a:r>
              <a:rPr lang="it-IT" sz="1900" dirty="0">
                <a:latin typeface="Times New Roman" panose="02020603050405020304" pitchFamily="18" charset="0"/>
                <a:cs typeface="Times New Roman" panose="02020603050405020304" pitchFamily="18" charset="0"/>
              </a:rPr>
              <a:t>al di sotto della media nazionale nell’area Sistema economico produttivo, nell’area Ambiente, nell’area Innovazione e ricerca </a:t>
            </a:r>
          </a:p>
        </p:txBody>
      </p:sp>
    </p:spTree>
    <p:extLst>
      <p:ext uri="{BB962C8B-B14F-4D97-AF65-F5344CB8AC3E}">
        <p14:creationId xmlns:p14="http://schemas.microsoft.com/office/powerpoint/2010/main" val="1829215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46470"/>
            <a:ext cx="8748464" cy="611530"/>
          </a:xfrm>
        </p:spPr>
        <p:txBody>
          <a:bodyPr>
            <a:normAutofit fontScale="62500" lnSpcReduction="20000"/>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pPr>
              <a:spcBef>
                <a:spcPts val="600"/>
              </a:spcBef>
            </a:pPr>
            <a:r>
              <a:rPr lang="it-IT" sz="1600" b="1" dirty="0">
                <a:solidFill>
                  <a:srgbClr val="0B4EA2"/>
                </a:solidFill>
                <a:latin typeface="Verdana" pitchFamily="34" charset="0"/>
                <a:ea typeface="Verdana" pitchFamily="34" charset="0"/>
                <a:cs typeface="Verdana" pitchFamily="34" charset="0"/>
              </a:rPr>
              <a:t>Lucio </a:t>
            </a:r>
            <a:r>
              <a:rPr lang="it-IT" sz="1600" b="1" dirty="0" err="1">
                <a:solidFill>
                  <a:srgbClr val="0B4EA2"/>
                </a:solidFill>
                <a:latin typeface="Verdana" pitchFamily="34" charset="0"/>
                <a:ea typeface="Verdana" pitchFamily="34" charset="0"/>
                <a:cs typeface="Verdana" pitchFamily="34" charset="0"/>
              </a:rPr>
              <a:t>Caporizzi</a:t>
            </a:r>
            <a:br>
              <a:rPr lang="it-IT" sz="1600" dirty="0">
                <a:solidFill>
                  <a:srgbClr val="0B4EA2"/>
                </a:solidFill>
                <a:latin typeface="Verdana" pitchFamily="34" charset="0"/>
                <a:ea typeface="Verdana" pitchFamily="34" charset="0"/>
                <a:cs typeface="Verdana" pitchFamily="34" charset="0"/>
              </a:rPr>
            </a:br>
            <a:r>
              <a:rPr lang="it-IT" sz="1600" dirty="0">
                <a:solidFill>
                  <a:srgbClr val="0B4EA2"/>
                </a:solidFill>
                <a:latin typeface="Verdana" pitchFamily="34" charset="0"/>
                <a:ea typeface="Verdana" pitchFamily="34" charset="0"/>
                <a:cs typeface="Verdana" pitchFamily="34" charset="0"/>
              </a:rPr>
              <a:t>Direttore della Regione Umbria alla Programmazione, affari internazionali ed europei. Agenda digitale, agenzie e società partecipate</a:t>
            </a:r>
            <a:endParaRPr lang="it-IT" sz="1600"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423601" y="6307711"/>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13"/>
          <p:cNvSpPr txBox="1">
            <a:spLocks noChangeArrowheads="1"/>
          </p:cNvSpPr>
          <p:nvPr/>
        </p:nvSpPr>
        <p:spPr bwMode="auto">
          <a:xfrm>
            <a:off x="347181" y="125005"/>
            <a:ext cx="8505768" cy="634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8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200">
                <a:solidFill>
                  <a:schemeClr val="accent2"/>
                </a:solidFill>
                <a:latin typeface="Verdana" panose="020B0604030504040204" pitchFamily="34" charset="0"/>
              </a:defRPr>
            </a:lvl3pPr>
            <a:lvl4pPr marL="1600200" indent="-228600">
              <a:spcBef>
                <a:spcPct val="20000"/>
              </a:spcBef>
              <a:buChar char="–"/>
              <a:defRPr>
                <a:solidFill>
                  <a:schemeClr val="accent2"/>
                </a:solidFill>
                <a:latin typeface="Verdana" panose="020B0604030504040204" pitchFamily="34" charset="0"/>
              </a:defRPr>
            </a:lvl4pPr>
            <a:lvl5pPr marL="2057400" indent="-228600">
              <a:spcBef>
                <a:spcPct val="20000"/>
              </a:spcBef>
              <a:buChar char="»"/>
              <a:defRPr sz="16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accent2"/>
                </a:solidFill>
                <a:latin typeface="Verdana" panose="020B0604030504040204" pitchFamily="34" charset="0"/>
              </a:defRPr>
            </a:lvl9pPr>
          </a:lstStyle>
          <a:p>
            <a:pPr lvl="0" algn="ctr" fontAlgn="base">
              <a:spcBef>
                <a:spcPct val="50000"/>
              </a:spcBef>
              <a:spcAft>
                <a:spcPct val="0"/>
              </a:spcAft>
              <a:buNone/>
              <a:defRPr/>
            </a:pPr>
            <a:r>
              <a:rPr lang="it-IT" sz="2000" b="1" kern="0" dirty="0">
                <a:solidFill>
                  <a:schemeClr val="tx1"/>
                </a:solidFill>
              </a:rPr>
              <a:t>RUICS  - Il quadro di valutazione regionale della competitività e dell’innovazione in Umbria</a:t>
            </a:r>
          </a:p>
          <a:p>
            <a:pPr marL="342900" indent="-342900" fontAlgn="base">
              <a:spcBef>
                <a:spcPts val="1200"/>
              </a:spcBef>
              <a:spcAft>
                <a:spcPct val="0"/>
              </a:spcAft>
              <a:defRPr/>
            </a:pPr>
            <a:r>
              <a:rPr lang="it-IT" sz="1800" kern="0" dirty="0">
                <a:solidFill>
                  <a:schemeClr val="tx1"/>
                </a:solidFill>
                <a:latin typeface="Times New Roman" panose="02020603050405020304" pitchFamily="18" charset="0"/>
              </a:rPr>
              <a:t>la costruzione del RUICS parte dai modelli elaborati da centri di ricerca internazionali basati su specifici indicatori (</a:t>
            </a:r>
            <a:r>
              <a:rPr lang="it-IT" sz="1800" kern="0" dirty="0" err="1">
                <a:solidFill>
                  <a:schemeClr val="tx1"/>
                </a:solidFill>
                <a:latin typeface="Times New Roman" panose="02020603050405020304" pitchFamily="18" charset="0"/>
              </a:rPr>
              <a:t>benchmarks</a:t>
            </a:r>
            <a:r>
              <a:rPr lang="it-IT" sz="1800" kern="0" dirty="0">
                <a:solidFill>
                  <a:schemeClr val="tx1"/>
                </a:solidFill>
                <a:latin typeface="Times New Roman" panose="02020603050405020304" pitchFamily="18" charset="0"/>
              </a:rPr>
              <a:t>) volti a misurare i fenomeni dell’innovazione e della competitività quali lo </a:t>
            </a:r>
            <a:r>
              <a:rPr lang="it-IT" sz="1800" kern="0" dirty="0" err="1">
                <a:solidFill>
                  <a:schemeClr val="tx1"/>
                </a:solidFill>
                <a:latin typeface="Times New Roman" panose="02020603050405020304" pitchFamily="18" charset="0"/>
              </a:rPr>
              <a:t>European</a:t>
            </a:r>
            <a:r>
              <a:rPr lang="it-IT" sz="1800" kern="0" dirty="0">
                <a:solidFill>
                  <a:schemeClr val="tx1"/>
                </a:solidFill>
                <a:latin typeface="Times New Roman" panose="02020603050405020304" pitchFamily="18" charset="0"/>
              </a:rPr>
              <a:t> </a:t>
            </a:r>
            <a:r>
              <a:rPr lang="it-IT" sz="1800" kern="0" dirty="0" err="1">
                <a:solidFill>
                  <a:schemeClr val="tx1"/>
                </a:solidFill>
                <a:latin typeface="Times New Roman" panose="02020603050405020304" pitchFamily="18" charset="0"/>
              </a:rPr>
              <a:t>Innovation</a:t>
            </a:r>
            <a:r>
              <a:rPr lang="it-IT" sz="1800" kern="0" dirty="0">
                <a:solidFill>
                  <a:schemeClr val="tx1"/>
                </a:solidFill>
                <a:latin typeface="Times New Roman" panose="02020603050405020304" pitchFamily="18" charset="0"/>
              </a:rPr>
              <a:t> </a:t>
            </a:r>
            <a:r>
              <a:rPr lang="it-IT" sz="1800" kern="0" dirty="0" err="1">
                <a:solidFill>
                  <a:schemeClr val="tx1"/>
                </a:solidFill>
                <a:latin typeface="Times New Roman" panose="02020603050405020304" pitchFamily="18" charset="0"/>
              </a:rPr>
              <a:t>Scoreboard</a:t>
            </a:r>
            <a:r>
              <a:rPr lang="it-IT" sz="1800" kern="0" dirty="0">
                <a:solidFill>
                  <a:schemeClr val="tx1"/>
                </a:solidFill>
                <a:latin typeface="Times New Roman" panose="02020603050405020304" pitchFamily="18" charset="0"/>
              </a:rPr>
              <a:t> (EIS)</a:t>
            </a:r>
          </a:p>
          <a:p>
            <a:pPr marL="342900" indent="-342900" fontAlgn="base">
              <a:spcBef>
                <a:spcPts val="1200"/>
              </a:spcBef>
              <a:spcAft>
                <a:spcPct val="0"/>
              </a:spcAft>
              <a:defRPr/>
            </a:pPr>
            <a:r>
              <a:rPr lang="it-IT" sz="1800" kern="0" dirty="0">
                <a:solidFill>
                  <a:schemeClr val="tx1"/>
                </a:solidFill>
                <a:latin typeface="Times New Roman" panose="02020603050405020304" pitchFamily="18" charset="0"/>
              </a:rPr>
              <a:t>la </a:t>
            </a:r>
            <a:r>
              <a:rPr lang="it-IT" sz="1800" b="1" kern="0" dirty="0">
                <a:solidFill>
                  <a:schemeClr val="tx1"/>
                </a:solidFill>
                <a:latin typeface="Times New Roman" panose="02020603050405020304" pitchFamily="18" charset="0"/>
              </a:rPr>
              <a:t>metodologia di lavoro </a:t>
            </a:r>
            <a:r>
              <a:rPr lang="it-IT" sz="1800" kern="0" dirty="0">
                <a:solidFill>
                  <a:schemeClr val="tx1"/>
                </a:solidFill>
                <a:latin typeface="Times New Roman" panose="02020603050405020304" pitchFamily="18" charset="0"/>
              </a:rPr>
              <a:t>è la stessa dell’indicatore multidimensionale</a:t>
            </a:r>
          </a:p>
          <a:p>
            <a:pPr marL="342900" indent="-342900" fontAlgn="base">
              <a:spcBef>
                <a:spcPts val="1200"/>
              </a:spcBef>
              <a:spcAft>
                <a:spcPct val="0"/>
              </a:spcAft>
              <a:defRPr/>
            </a:pPr>
            <a:r>
              <a:rPr lang="it-IT" sz="1800" kern="0" dirty="0">
                <a:solidFill>
                  <a:schemeClr val="tx1"/>
                </a:solidFill>
                <a:latin typeface="Times New Roman" panose="02020603050405020304" pitchFamily="18" charset="0"/>
              </a:rPr>
              <a:t>sono stati costruiti tre indici sintetici:</a:t>
            </a:r>
          </a:p>
          <a:p>
            <a:pPr marL="914400" indent="-285750" fontAlgn="base">
              <a:spcBef>
                <a:spcPts val="1200"/>
              </a:spcBef>
              <a:spcAft>
                <a:spcPct val="0"/>
              </a:spcAft>
              <a:buFont typeface="Wingdings" panose="05000000000000000000" pitchFamily="2" charset="2"/>
              <a:buChar char="ü"/>
              <a:defRPr/>
            </a:pPr>
            <a:r>
              <a:rPr lang="it-IT" sz="1800" kern="0" dirty="0">
                <a:solidFill>
                  <a:schemeClr val="tx1"/>
                </a:solidFill>
                <a:latin typeface="Times New Roman" panose="02020603050405020304" pitchFamily="18" charset="0"/>
              </a:rPr>
              <a:t>il </a:t>
            </a:r>
            <a:r>
              <a:rPr lang="it-IT" sz="1800" b="1" kern="0" dirty="0">
                <a:solidFill>
                  <a:schemeClr val="tx1"/>
                </a:solidFill>
                <a:latin typeface="Times New Roman" panose="02020603050405020304" pitchFamily="18" charset="0"/>
              </a:rPr>
              <a:t>RUIS</a:t>
            </a:r>
            <a:r>
              <a:rPr lang="it-IT" sz="1800" kern="0" dirty="0">
                <a:solidFill>
                  <a:schemeClr val="tx1"/>
                </a:solidFill>
                <a:latin typeface="Times New Roman" panose="02020603050405020304" pitchFamily="18" charset="0"/>
              </a:rPr>
              <a:t> (Regione Umbria </a:t>
            </a:r>
            <a:r>
              <a:rPr lang="it-IT" sz="1800" kern="0" dirty="0" err="1">
                <a:solidFill>
                  <a:schemeClr val="tx1"/>
                </a:solidFill>
                <a:latin typeface="Times New Roman" panose="02020603050405020304" pitchFamily="18" charset="0"/>
              </a:rPr>
              <a:t>Innovation</a:t>
            </a:r>
            <a:r>
              <a:rPr lang="it-IT" sz="1800" kern="0" dirty="0">
                <a:solidFill>
                  <a:schemeClr val="tx1"/>
                </a:solidFill>
                <a:latin typeface="Times New Roman" panose="02020603050405020304" pitchFamily="18" charset="0"/>
              </a:rPr>
              <a:t> </a:t>
            </a:r>
            <a:r>
              <a:rPr lang="it-IT" sz="1800" kern="0" dirty="0" err="1">
                <a:solidFill>
                  <a:schemeClr val="tx1"/>
                </a:solidFill>
                <a:latin typeface="Times New Roman" panose="02020603050405020304" pitchFamily="18" charset="0"/>
              </a:rPr>
              <a:t>Scoreboard</a:t>
            </a:r>
            <a:r>
              <a:rPr lang="it-IT" sz="1800" kern="0" dirty="0">
                <a:solidFill>
                  <a:schemeClr val="tx1"/>
                </a:solidFill>
                <a:latin typeface="Times New Roman" panose="02020603050405020304" pitchFamily="18" charset="0"/>
              </a:rPr>
              <a:t>), volto a misurare la capacità innovativa del sistema economico regionale. Le aree che lo compongono sono quella delle </a:t>
            </a:r>
            <a:r>
              <a:rPr lang="it-IT" sz="1800" b="1" kern="0" dirty="0">
                <a:solidFill>
                  <a:schemeClr val="tx1"/>
                </a:solidFill>
                <a:latin typeface="Times New Roman" panose="02020603050405020304" pitchFamily="18" charset="0"/>
              </a:rPr>
              <a:t>risorse umane </a:t>
            </a:r>
            <a:r>
              <a:rPr lang="it-IT" sz="1800" kern="0" dirty="0">
                <a:solidFill>
                  <a:schemeClr val="tx1"/>
                </a:solidFill>
                <a:latin typeface="Times New Roman" panose="02020603050405020304" pitchFamily="18" charset="0"/>
              </a:rPr>
              <a:t>(5 indicatori), </a:t>
            </a:r>
            <a:r>
              <a:rPr lang="it-IT" sz="1800" b="1" kern="0" dirty="0">
                <a:solidFill>
                  <a:schemeClr val="tx1"/>
                </a:solidFill>
                <a:latin typeface="Times New Roman" panose="02020603050405020304" pitchFamily="18" charset="0"/>
              </a:rPr>
              <a:t>creazione di conoscenza </a:t>
            </a:r>
            <a:r>
              <a:rPr lang="it-IT" sz="1800" kern="0" dirty="0">
                <a:solidFill>
                  <a:schemeClr val="tx1"/>
                </a:solidFill>
                <a:latin typeface="Times New Roman" panose="02020603050405020304" pitchFamily="18" charset="0"/>
              </a:rPr>
              <a:t>(7 indicatori), </a:t>
            </a:r>
            <a:r>
              <a:rPr lang="it-IT" sz="1800" b="1" kern="0" dirty="0">
                <a:solidFill>
                  <a:schemeClr val="tx1"/>
                </a:solidFill>
                <a:latin typeface="Times New Roman" panose="02020603050405020304" pitchFamily="18" charset="0"/>
              </a:rPr>
              <a:t>innovazioni finanziarie, di prodotto e di struttura di mercato </a:t>
            </a:r>
            <a:r>
              <a:rPr lang="it-IT" sz="1800" kern="0" dirty="0">
                <a:solidFill>
                  <a:schemeClr val="tx1"/>
                </a:solidFill>
                <a:latin typeface="Times New Roman" panose="02020603050405020304" pitchFamily="18" charset="0"/>
              </a:rPr>
              <a:t>(7 indicatori)</a:t>
            </a:r>
          </a:p>
          <a:p>
            <a:pPr marL="914400" indent="-285750" fontAlgn="base">
              <a:spcBef>
                <a:spcPts val="1200"/>
              </a:spcBef>
              <a:spcAft>
                <a:spcPct val="0"/>
              </a:spcAft>
              <a:buFont typeface="Wingdings" panose="05000000000000000000" pitchFamily="2" charset="2"/>
              <a:buChar char="ü"/>
              <a:defRPr/>
            </a:pPr>
            <a:r>
              <a:rPr lang="it-IT" sz="1800" kern="0" dirty="0">
                <a:solidFill>
                  <a:schemeClr val="tx1"/>
                </a:solidFill>
                <a:latin typeface="Times New Roman" panose="02020603050405020304" pitchFamily="18" charset="0"/>
              </a:rPr>
              <a:t>il </a:t>
            </a:r>
            <a:r>
              <a:rPr lang="it-IT" sz="1800" b="1" kern="0" dirty="0">
                <a:solidFill>
                  <a:schemeClr val="tx1"/>
                </a:solidFill>
                <a:latin typeface="Times New Roman" panose="02020603050405020304" pitchFamily="18" charset="0"/>
              </a:rPr>
              <a:t>RUMES </a:t>
            </a:r>
            <a:r>
              <a:rPr lang="it-IT" sz="1800" kern="0" dirty="0">
                <a:solidFill>
                  <a:schemeClr val="tx1"/>
                </a:solidFill>
                <a:latin typeface="Times New Roman" panose="02020603050405020304" pitchFamily="18" charset="0"/>
              </a:rPr>
              <a:t>(Regione Umbria </a:t>
            </a:r>
            <a:r>
              <a:rPr lang="it-IT" sz="1800" kern="0" dirty="0" err="1">
                <a:solidFill>
                  <a:schemeClr val="tx1"/>
                </a:solidFill>
                <a:latin typeface="Times New Roman" panose="02020603050405020304" pitchFamily="18" charset="0"/>
              </a:rPr>
              <a:t>Macroeconomic</a:t>
            </a:r>
            <a:r>
              <a:rPr lang="it-IT" sz="1800" kern="0" dirty="0">
                <a:solidFill>
                  <a:schemeClr val="tx1"/>
                </a:solidFill>
                <a:latin typeface="Times New Roman" panose="02020603050405020304" pitchFamily="18" charset="0"/>
              </a:rPr>
              <a:t> Environment </a:t>
            </a:r>
            <a:r>
              <a:rPr lang="it-IT" sz="1800" kern="0" dirty="0" err="1">
                <a:solidFill>
                  <a:schemeClr val="tx1"/>
                </a:solidFill>
                <a:latin typeface="Times New Roman" panose="02020603050405020304" pitchFamily="18" charset="0"/>
              </a:rPr>
              <a:t>Scoreboard</a:t>
            </a:r>
            <a:r>
              <a:rPr lang="it-IT" sz="1800" kern="0" dirty="0">
                <a:solidFill>
                  <a:schemeClr val="tx1"/>
                </a:solidFill>
                <a:latin typeface="Times New Roman" panose="02020603050405020304" pitchFamily="18" charset="0"/>
              </a:rPr>
              <a:t>) volto a valutare il potenziale competitivo dell’ambiente macroeconomico regionale. Le aree che lo compongono sono quella della </a:t>
            </a:r>
            <a:r>
              <a:rPr lang="it-IT" sz="1800" b="1" kern="0" dirty="0">
                <a:solidFill>
                  <a:schemeClr val="tx1"/>
                </a:solidFill>
                <a:latin typeface="Times New Roman" panose="02020603050405020304" pitchFamily="18" charset="0"/>
              </a:rPr>
              <a:t>apertura all’esterno </a:t>
            </a:r>
            <a:r>
              <a:rPr lang="it-IT" sz="1800" kern="0" dirty="0">
                <a:solidFill>
                  <a:schemeClr val="tx1"/>
                </a:solidFill>
                <a:latin typeface="Times New Roman" panose="02020603050405020304" pitchFamily="18" charset="0"/>
              </a:rPr>
              <a:t>(5 indicatori), </a:t>
            </a:r>
            <a:r>
              <a:rPr lang="it-IT" sz="1800" b="1" kern="0" dirty="0">
                <a:solidFill>
                  <a:schemeClr val="tx1"/>
                </a:solidFill>
                <a:latin typeface="Times New Roman" panose="02020603050405020304" pitchFamily="18" charset="0"/>
              </a:rPr>
              <a:t>crescita economica </a:t>
            </a:r>
            <a:r>
              <a:rPr lang="it-IT" sz="1800" kern="0" dirty="0">
                <a:solidFill>
                  <a:schemeClr val="tx1"/>
                </a:solidFill>
                <a:latin typeface="Times New Roman" panose="02020603050405020304" pitchFamily="18" charset="0"/>
              </a:rPr>
              <a:t>(6 indicatori)</a:t>
            </a:r>
          </a:p>
          <a:p>
            <a:pPr marL="914400" indent="-285750" fontAlgn="base">
              <a:spcBef>
                <a:spcPts val="1200"/>
              </a:spcBef>
              <a:spcAft>
                <a:spcPct val="0"/>
              </a:spcAft>
              <a:buFont typeface="Wingdings" panose="05000000000000000000" pitchFamily="2" charset="2"/>
              <a:buChar char="ü"/>
              <a:defRPr/>
            </a:pPr>
            <a:r>
              <a:rPr lang="it-IT" sz="1800" kern="0" dirty="0">
                <a:solidFill>
                  <a:schemeClr val="tx1"/>
                </a:solidFill>
                <a:latin typeface="Times New Roman" panose="02020603050405020304" pitchFamily="18" charset="0"/>
              </a:rPr>
              <a:t>il </a:t>
            </a:r>
            <a:r>
              <a:rPr lang="it-IT" sz="1800" b="1" kern="0" dirty="0">
                <a:solidFill>
                  <a:schemeClr val="tx1"/>
                </a:solidFill>
                <a:latin typeface="Times New Roman" panose="02020603050405020304" pitchFamily="18" charset="0"/>
              </a:rPr>
              <a:t>RUICS</a:t>
            </a:r>
            <a:r>
              <a:rPr lang="it-IT" sz="1800" kern="0" dirty="0">
                <a:solidFill>
                  <a:schemeClr val="tx1"/>
                </a:solidFill>
                <a:latin typeface="Times New Roman" panose="02020603050405020304" pitchFamily="18" charset="0"/>
              </a:rPr>
              <a:t> (Regione Umbria </a:t>
            </a:r>
            <a:r>
              <a:rPr lang="it-IT" sz="1800" kern="0" dirty="0" err="1">
                <a:solidFill>
                  <a:schemeClr val="tx1"/>
                </a:solidFill>
                <a:latin typeface="Times New Roman" panose="02020603050405020304" pitchFamily="18" charset="0"/>
              </a:rPr>
              <a:t>Innovation</a:t>
            </a:r>
            <a:r>
              <a:rPr lang="it-IT" sz="1800" kern="0" dirty="0">
                <a:solidFill>
                  <a:schemeClr val="tx1"/>
                </a:solidFill>
                <a:latin typeface="Times New Roman" panose="02020603050405020304" pitchFamily="18" charset="0"/>
              </a:rPr>
              <a:t> &amp; </a:t>
            </a:r>
            <a:r>
              <a:rPr lang="it-IT" sz="1800" kern="0" dirty="0" err="1">
                <a:solidFill>
                  <a:schemeClr val="tx1"/>
                </a:solidFill>
                <a:latin typeface="Times New Roman" panose="02020603050405020304" pitchFamily="18" charset="0"/>
              </a:rPr>
              <a:t>Competitiveness</a:t>
            </a:r>
            <a:r>
              <a:rPr lang="it-IT" sz="1800" kern="0" dirty="0">
                <a:solidFill>
                  <a:schemeClr val="tx1"/>
                </a:solidFill>
                <a:latin typeface="Times New Roman" panose="02020603050405020304" pitchFamily="18" charset="0"/>
              </a:rPr>
              <a:t> </a:t>
            </a:r>
            <a:r>
              <a:rPr lang="it-IT" sz="1800" kern="0" dirty="0" err="1">
                <a:solidFill>
                  <a:schemeClr val="tx1"/>
                </a:solidFill>
                <a:latin typeface="Times New Roman" panose="02020603050405020304" pitchFamily="18" charset="0"/>
              </a:rPr>
              <a:t>Scoreboard</a:t>
            </a:r>
            <a:r>
              <a:rPr lang="it-IT" sz="1800" kern="0" dirty="0">
                <a:solidFill>
                  <a:schemeClr val="tx1"/>
                </a:solidFill>
                <a:latin typeface="Times New Roman" panose="02020603050405020304" pitchFamily="18" charset="0"/>
              </a:rPr>
              <a:t>), sintesi del complesso degli indicatori utilizzati, volto a misurare il potenziale di crescita competitiva dell’economia umbra.</a:t>
            </a:r>
            <a:endParaRPr kumimoji="0" lang="it-IT" sz="1800" b="0" i="0" u="none" strike="noStrike" kern="0" cap="none" spc="0" normalizeH="0" baseline="0" noProof="0" dirty="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2217187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46470"/>
            <a:ext cx="8748464" cy="611530"/>
          </a:xfrm>
        </p:spPr>
        <p:txBody>
          <a:bodyPr>
            <a:normAutofit fontScale="62500" lnSpcReduction="20000"/>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pPr>
              <a:spcBef>
                <a:spcPts val="600"/>
              </a:spcBef>
            </a:pPr>
            <a:r>
              <a:rPr lang="it-IT" sz="1600" b="1" dirty="0">
                <a:solidFill>
                  <a:srgbClr val="0B4EA2"/>
                </a:solidFill>
                <a:latin typeface="Verdana" pitchFamily="34" charset="0"/>
                <a:ea typeface="Verdana" pitchFamily="34" charset="0"/>
                <a:cs typeface="Verdana" pitchFamily="34" charset="0"/>
              </a:rPr>
              <a:t>Lucio </a:t>
            </a:r>
            <a:r>
              <a:rPr lang="it-IT" sz="1600" b="1" dirty="0" err="1">
                <a:solidFill>
                  <a:srgbClr val="0B4EA2"/>
                </a:solidFill>
                <a:latin typeface="Verdana" pitchFamily="34" charset="0"/>
                <a:ea typeface="Verdana" pitchFamily="34" charset="0"/>
                <a:cs typeface="Verdana" pitchFamily="34" charset="0"/>
              </a:rPr>
              <a:t>Caporizzi</a:t>
            </a:r>
            <a:br>
              <a:rPr lang="it-IT" sz="1600" dirty="0">
                <a:solidFill>
                  <a:srgbClr val="0B4EA2"/>
                </a:solidFill>
                <a:latin typeface="Verdana" pitchFamily="34" charset="0"/>
                <a:ea typeface="Verdana" pitchFamily="34" charset="0"/>
                <a:cs typeface="Verdana" pitchFamily="34" charset="0"/>
              </a:rPr>
            </a:br>
            <a:r>
              <a:rPr lang="it-IT" sz="1600" dirty="0">
                <a:solidFill>
                  <a:srgbClr val="0B4EA2"/>
                </a:solidFill>
                <a:latin typeface="Verdana" pitchFamily="34" charset="0"/>
                <a:ea typeface="Verdana" pitchFamily="34" charset="0"/>
                <a:cs typeface="Verdana" pitchFamily="34" charset="0"/>
              </a:rPr>
              <a:t>Direttore della Regione Umbria alla Programmazione, affari internazionali ed europei. Agenda digitale, agenzie e società partecipate</a:t>
            </a:r>
            <a:endParaRPr lang="it-IT" sz="1600"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423601" y="6307711"/>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13"/>
          <p:cNvSpPr txBox="1">
            <a:spLocks noChangeArrowheads="1"/>
          </p:cNvSpPr>
          <p:nvPr/>
        </p:nvSpPr>
        <p:spPr bwMode="auto">
          <a:xfrm>
            <a:off x="2499772" y="161739"/>
            <a:ext cx="586814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8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200">
                <a:solidFill>
                  <a:schemeClr val="accent2"/>
                </a:solidFill>
                <a:latin typeface="Verdana" panose="020B0604030504040204" pitchFamily="34" charset="0"/>
              </a:defRPr>
            </a:lvl3pPr>
            <a:lvl4pPr marL="1600200" indent="-228600">
              <a:spcBef>
                <a:spcPct val="20000"/>
              </a:spcBef>
              <a:buChar char="–"/>
              <a:defRPr>
                <a:solidFill>
                  <a:schemeClr val="accent2"/>
                </a:solidFill>
                <a:latin typeface="Verdana" panose="020B0604030504040204" pitchFamily="34" charset="0"/>
              </a:defRPr>
            </a:lvl4pPr>
            <a:lvl5pPr marL="2057400" indent="-228600">
              <a:spcBef>
                <a:spcPct val="20000"/>
              </a:spcBef>
              <a:buChar char="»"/>
              <a:defRPr sz="16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accent2"/>
                </a:solidFill>
                <a:latin typeface="Verdana" panose="020B0604030504040204" pitchFamily="34" charset="0"/>
              </a:defRPr>
            </a:lvl9pPr>
          </a:lstStyle>
          <a:p>
            <a:pPr lvl="0" algn="r" fontAlgn="base">
              <a:spcBef>
                <a:spcPct val="50000"/>
              </a:spcBef>
              <a:spcAft>
                <a:spcPct val="0"/>
              </a:spcAft>
              <a:buNone/>
              <a:defRPr/>
            </a:pPr>
            <a:r>
              <a:rPr lang="it-IT" sz="2000" b="1" kern="0" dirty="0">
                <a:solidFill>
                  <a:schemeClr val="tx1"/>
                </a:solidFill>
              </a:rPr>
              <a:t>Il Sistema dei Conti Pubblici Territoriali</a:t>
            </a:r>
          </a:p>
        </p:txBody>
      </p:sp>
      <p:pic>
        <p:nvPicPr>
          <p:cNvPr id="5" name="Immagine 4">
            <a:extLst>
              <a:ext uri="{FF2B5EF4-FFF2-40B4-BE49-F238E27FC236}">
                <a16:creationId xmlns:a16="http://schemas.microsoft.com/office/drawing/2014/main" id="{9BB8A7B8-C8BB-441D-B6D9-B43FD4056D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787" y="44723"/>
            <a:ext cx="1557504" cy="787011"/>
          </a:xfrm>
          <a:prstGeom prst="rect">
            <a:avLst/>
          </a:prstGeom>
        </p:spPr>
      </p:pic>
      <p:sp>
        <p:nvSpPr>
          <p:cNvPr id="6" name="Rettangolo 5">
            <a:extLst>
              <a:ext uri="{FF2B5EF4-FFF2-40B4-BE49-F238E27FC236}">
                <a16:creationId xmlns:a16="http://schemas.microsoft.com/office/drawing/2014/main" id="{C8D74681-BDA4-4591-820B-1C6440484297}"/>
              </a:ext>
            </a:extLst>
          </p:cNvPr>
          <p:cNvSpPr/>
          <p:nvPr/>
        </p:nvSpPr>
        <p:spPr>
          <a:xfrm>
            <a:off x="449764" y="870552"/>
            <a:ext cx="8590378" cy="5878532"/>
          </a:xfrm>
          <a:prstGeom prst="rect">
            <a:avLst/>
          </a:prstGeom>
        </p:spPr>
        <p:txBody>
          <a:bodyPr wrap="square">
            <a:spAutoFit/>
          </a:bodyPr>
          <a:lstStyle/>
          <a:p>
            <a:pPr marL="285750" indent="-285750">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Composto da una </a:t>
            </a:r>
            <a:r>
              <a:rPr lang="it-IT" b="1" dirty="0">
                <a:latin typeface="Times New Roman" panose="02020603050405020304" pitchFamily="18" charset="0"/>
                <a:cs typeface="Times New Roman" panose="02020603050405020304" pitchFamily="18" charset="0"/>
              </a:rPr>
              <a:t>Unità Tecnica Centrale </a:t>
            </a:r>
            <a:r>
              <a:rPr lang="it-IT" dirty="0">
                <a:latin typeface="Times New Roman" panose="02020603050405020304" pitchFamily="18" charset="0"/>
                <a:cs typeface="Times New Roman" panose="02020603050405020304" pitchFamily="18" charset="0"/>
              </a:rPr>
              <a:t>(UTC) all’interno dell’Agenzia per la Coesione Territoriale, e una </a:t>
            </a:r>
            <a:r>
              <a:rPr lang="it-IT" b="1" dirty="0">
                <a:latin typeface="Times New Roman" panose="02020603050405020304" pitchFamily="18" charset="0"/>
                <a:cs typeface="Times New Roman" panose="02020603050405020304" pitchFamily="18" charset="0"/>
              </a:rPr>
              <a:t>Rete di 21 strutture </a:t>
            </a:r>
            <a:r>
              <a:rPr lang="it-IT" dirty="0">
                <a:latin typeface="Times New Roman" panose="02020603050405020304" pitchFamily="18" charset="0"/>
                <a:cs typeface="Times New Roman" panose="02020603050405020304" pitchFamily="18" charset="0"/>
              </a:rPr>
              <a:t>(Nuclei regionali che operano presso ciascuna Regione e Provincia autonoma)</a:t>
            </a:r>
          </a:p>
          <a:p>
            <a:endParaRPr lang="it-IT"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Tutti i dati della </a:t>
            </a:r>
            <a:r>
              <a:rPr lang="it-IT" b="1" dirty="0">
                <a:latin typeface="Times New Roman" panose="02020603050405020304" pitchFamily="18" charset="0"/>
                <a:cs typeface="Times New Roman" panose="02020603050405020304" pitchFamily="18" charset="0"/>
              </a:rPr>
              <a:t>Banca dati dedicata </a:t>
            </a:r>
            <a:r>
              <a:rPr lang="it-IT" dirty="0">
                <a:latin typeface="Times New Roman" panose="02020603050405020304" pitchFamily="18" charset="0"/>
                <a:cs typeface="Times New Roman" panose="02020603050405020304" pitchFamily="18" charset="0"/>
              </a:rPr>
              <a:t>e le metodologie sono </a:t>
            </a:r>
            <a:r>
              <a:rPr lang="it-IT" b="1" dirty="0">
                <a:latin typeface="Times New Roman" panose="02020603050405020304" pitchFamily="18" charset="0"/>
                <a:cs typeface="Times New Roman" panose="02020603050405020304" pitchFamily="18" charset="0"/>
              </a:rPr>
              <a:t>pubblicati in formato aperto (</a:t>
            </a:r>
            <a:r>
              <a:rPr lang="it-IT" b="1" dirty="0">
                <a:latin typeface="Times New Roman" panose="02020603050405020304" pitchFamily="18" charset="0"/>
                <a:cs typeface="Times New Roman" panose="02020603050405020304" pitchFamily="18" charset="0"/>
                <a:hlinkClick r:id="rId3"/>
              </a:rPr>
              <a:t>http://www.agenziacoesione.gov.it/</a:t>
            </a:r>
            <a:r>
              <a:rPr lang="it-IT" b="1" dirty="0" err="1">
                <a:latin typeface="Times New Roman" panose="02020603050405020304" pitchFamily="18" charset="0"/>
                <a:cs typeface="Times New Roman" panose="02020603050405020304" pitchFamily="18" charset="0"/>
                <a:hlinkClick r:id="rId3"/>
              </a:rPr>
              <a:t>it</a:t>
            </a:r>
            <a:r>
              <a:rPr lang="it-IT" b="1" dirty="0">
                <a:latin typeface="Times New Roman" panose="02020603050405020304" pitchFamily="18" charset="0"/>
                <a:cs typeface="Times New Roman" panose="02020603050405020304" pitchFamily="18" charset="0"/>
                <a:hlinkClick r:id="rId3"/>
              </a:rPr>
              <a:t>/</a:t>
            </a:r>
            <a:r>
              <a:rPr lang="it-IT" b="1" dirty="0" err="1">
                <a:latin typeface="Times New Roman" panose="02020603050405020304" pitchFamily="18" charset="0"/>
                <a:cs typeface="Times New Roman" panose="02020603050405020304" pitchFamily="18" charset="0"/>
                <a:hlinkClick r:id="rId3"/>
              </a:rPr>
              <a:t>cpt</a:t>
            </a:r>
            <a:r>
              <a:rPr lang="it-IT" b="1" dirty="0">
                <a:latin typeface="Times New Roman" panose="02020603050405020304" pitchFamily="18" charset="0"/>
                <a:cs typeface="Times New Roman" panose="02020603050405020304" pitchFamily="18" charset="0"/>
                <a:hlinkClick r:id="rId3"/>
              </a:rPr>
              <a:t>/</a:t>
            </a:r>
            <a:r>
              <a:rPr lang="it-IT" b="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in coerenza con l’adesione del Sistema CPT ai principi dell’Open </a:t>
            </a:r>
            <a:r>
              <a:rPr lang="it-IT" dirty="0" err="1">
                <a:latin typeface="Times New Roman" panose="02020603050405020304" pitchFamily="18" charset="0"/>
                <a:cs typeface="Times New Roman" panose="02020603050405020304" pitchFamily="18" charset="0"/>
              </a:rPr>
              <a:t>Government</a:t>
            </a:r>
            <a:r>
              <a:rPr lang="it-IT" dirty="0">
                <a:latin typeface="Times New Roman" panose="02020603050405020304" pitchFamily="18" charset="0"/>
                <a:cs typeface="Times New Roman" panose="02020603050405020304" pitchFamily="18" charset="0"/>
              </a:rPr>
              <a:t>, e con l’obiettivo di favorire la trasparenza e l’accesso dei cittadini all’informazione pubblica.</a:t>
            </a:r>
          </a:p>
          <a:p>
            <a:endParaRPr lang="it-IT"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Dal 2004 la banca dati dei Conti Pubblici Territoriali fa parte del </a:t>
            </a:r>
            <a:r>
              <a:rPr lang="it-IT" b="1" dirty="0">
                <a:latin typeface="Times New Roman" panose="02020603050405020304" pitchFamily="18" charset="0"/>
                <a:cs typeface="Times New Roman" panose="02020603050405020304" pitchFamily="18" charset="0"/>
              </a:rPr>
              <a:t>Sistema Statistico Nazionale (SISTAN). </a:t>
            </a:r>
          </a:p>
          <a:p>
            <a:pPr marL="285750" indent="-285750">
              <a:buFont typeface="Arial" panose="020B0604020202020204" pitchFamily="34" charset="0"/>
              <a:buChar char="•"/>
            </a:pPr>
            <a:endParaRPr lang="it-IT"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Spetta ai Nuclei regionali la </a:t>
            </a:r>
            <a:r>
              <a:rPr lang="it-IT" b="1" dirty="0">
                <a:latin typeface="Times New Roman" panose="02020603050405020304" pitchFamily="18" charset="0"/>
                <a:cs typeface="Times New Roman" panose="02020603050405020304" pitchFamily="18" charset="0"/>
              </a:rPr>
              <a:t>responsabilità dell’elaborazione dei conti</a:t>
            </a:r>
            <a:r>
              <a:rPr lang="it-IT" dirty="0">
                <a:latin typeface="Times New Roman" panose="02020603050405020304" pitchFamily="18" charset="0"/>
                <a:cs typeface="Times New Roman" panose="02020603050405020304" pitchFamily="18" charset="0"/>
              </a:rPr>
              <a:t>, con la supervisione e il coordinamento metodologico e operativo dell'Unità Tecnica Centrale, rilevando direttamente sul proprio territorio tutti gli enti territoriali a livello regionale e </a:t>
            </a:r>
            <a:r>
              <a:rPr lang="it-IT" dirty="0" err="1">
                <a:latin typeface="Times New Roman" panose="02020603050405020304" pitchFamily="18" charset="0"/>
                <a:cs typeface="Times New Roman" panose="02020603050405020304" pitchFamily="18" charset="0"/>
              </a:rPr>
              <a:t>subregionale</a:t>
            </a:r>
            <a:r>
              <a:rPr lang="it-IT" dirty="0">
                <a:latin typeface="Times New Roman" panose="02020603050405020304" pitchFamily="18" charset="0"/>
                <a:cs typeface="Times New Roman" panose="02020603050405020304" pitchFamily="18" charset="0"/>
              </a:rPr>
              <a:t> (enti dipendenti, consorzi, aziende e società partecipate da Regioni e Enti Locali, Camere di Commercio, Autorità portuali)  </a:t>
            </a:r>
          </a:p>
          <a:p>
            <a:endParaRPr lang="it-IT"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Ad oggi </a:t>
            </a:r>
            <a:r>
              <a:rPr lang="it-IT" b="1" dirty="0">
                <a:latin typeface="Times New Roman" panose="02020603050405020304" pitchFamily="18" charset="0"/>
                <a:cs typeface="Times New Roman" panose="02020603050405020304" pitchFamily="18" charset="0"/>
              </a:rPr>
              <a:t>gli Enti rilevati </a:t>
            </a:r>
            <a:r>
              <a:rPr lang="it-IT" dirty="0">
                <a:latin typeface="Times New Roman" panose="02020603050405020304" pitchFamily="18" charset="0"/>
                <a:cs typeface="Times New Roman" panose="02020603050405020304" pitchFamily="18" charset="0"/>
              </a:rPr>
              <a:t>dal Nucleo della Regione Umbria sul territorio regionale sono </a:t>
            </a:r>
            <a:r>
              <a:rPr lang="it-IT" b="1" dirty="0">
                <a:latin typeface="Times New Roman" panose="02020603050405020304" pitchFamily="18" charset="0"/>
                <a:cs typeface="Times New Roman" panose="02020603050405020304" pitchFamily="18" charset="0"/>
              </a:rPr>
              <a:t>70 </a:t>
            </a:r>
          </a:p>
          <a:p>
            <a:pPr marL="285750" indent="-285750">
              <a:buFont typeface="Arial" panose="020B0604020202020204" pitchFamily="34" charset="0"/>
              <a:buChar char="•"/>
            </a:pPr>
            <a:endParaRPr lang="it-IT"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61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D8CB63D1-2326-477D-B285-421A81317CF0}"/>
              </a:ext>
            </a:extLst>
          </p:cNvPr>
          <p:cNvPicPr>
            <a:picLocks noChangeAspect="1"/>
          </p:cNvPicPr>
          <p:nvPr/>
        </p:nvPicPr>
        <p:blipFill>
          <a:blip r:embed="rId2"/>
          <a:stretch>
            <a:fillRect/>
          </a:stretch>
        </p:blipFill>
        <p:spPr>
          <a:xfrm>
            <a:off x="6915883" y="3068960"/>
            <a:ext cx="2087077" cy="2952328"/>
          </a:xfrm>
          <a:prstGeom prst="rect">
            <a:avLst/>
          </a:prstGeom>
        </p:spPr>
      </p:pic>
      <p:sp>
        <p:nvSpPr>
          <p:cNvPr id="3" name="Sottotitolo 2"/>
          <p:cNvSpPr>
            <a:spLocks noGrp="1"/>
          </p:cNvSpPr>
          <p:nvPr>
            <p:ph type="subTitle" idx="1"/>
          </p:nvPr>
        </p:nvSpPr>
        <p:spPr>
          <a:xfrm>
            <a:off x="395536" y="6246470"/>
            <a:ext cx="8748464" cy="611530"/>
          </a:xfrm>
        </p:spPr>
        <p:txBody>
          <a:bodyPr>
            <a:normAutofit fontScale="62500" lnSpcReduction="20000"/>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pPr>
              <a:spcBef>
                <a:spcPts val="600"/>
              </a:spcBef>
            </a:pPr>
            <a:r>
              <a:rPr lang="it-IT" sz="1600" b="1" dirty="0">
                <a:solidFill>
                  <a:srgbClr val="0B4EA2"/>
                </a:solidFill>
                <a:latin typeface="Verdana" pitchFamily="34" charset="0"/>
                <a:ea typeface="Verdana" pitchFamily="34" charset="0"/>
                <a:cs typeface="Verdana" pitchFamily="34" charset="0"/>
              </a:rPr>
              <a:t>Lucio </a:t>
            </a:r>
            <a:r>
              <a:rPr lang="it-IT" sz="1600" b="1" dirty="0" err="1">
                <a:solidFill>
                  <a:srgbClr val="0B4EA2"/>
                </a:solidFill>
                <a:latin typeface="Verdana" pitchFamily="34" charset="0"/>
                <a:ea typeface="Verdana" pitchFamily="34" charset="0"/>
                <a:cs typeface="Verdana" pitchFamily="34" charset="0"/>
              </a:rPr>
              <a:t>Caporizzi</a:t>
            </a:r>
            <a:br>
              <a:rPr lang="it-IT" sz="1600" dirty="0">
                <a:solidFill>
                  <a:srgbClr val="0B4EA2"/>
                </a:solidFill>
                <a:latin typeface="Verdana" pitchFamily="34" charset="0"/>
                <a:ea typeface="Verdana" pitchFamily="34" charset="0"/>
                <a:cs typeface="Verdana" pitchFamily="34" charset="0"/>
              </a:rPr>
            </a:br>
            <a:r>
              <a:rPr lang="it-IT" sz="1600" dirty="0">
                <a:solidFill>
                  <a:srgbClr val="0B4EA2"/>
                </a:solidFill>
                <a:latin typeface="Verdana" pitchFamily="34" charset="0"/>
                <a:ea typeface="Verdana" pitchFamily="34" charset="0"/>
                <a:cs typeface="Verdana" pitchFamily="34" charset="0"/>
              </a:rPr>
              <a:t>Direttore della Regione Umbria alla Programmazione, affari internazionali ed europei. Agenda digitale, agenzie e società partecipate</a:t>
            </a:r>
            <a:endParaRPr lang="it-IT" sz="1600"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423601" y="6307711"/>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13"/>
          <p:cNvSpPr txBox="1">
            <a:spLocks noChangeArrowheads="1"/>
          </p:cNvSpPr>
          <p:nvPr/>
        </p:nvSpPr>
        <p:spPr bwMode="auto">
          <a:xfrm>
            <a:off x="2499772" y="161739"/>
            <a:ext cx="586814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8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200">
                <a:solidFill>
                  <a:schemeClr val="accent2"/>
                </a:solidFill>
                <a:latin typeface="Verdana" panose="020B0604030504040204" pitchFamily="34" charset="0"/>
              </a:defRPr>
            </a:lvl3pPr>
            <a:lvl4pPr marL="1600200" indent="-228600">
              <a:spcBef>
                <a:spcPct val="20000"/>
              </a:spcBef>
              <a:buChar char="–"/>
              <a:defRPr>
                <a:solidFill>
                  <a:schemeClr val="accent2"/>
                </a:solidFill>
                <a:latin typeface="Verdana" panose="020B0604030504040204" pitchFamily="34" charset="0"/>
              </a:defRPr>
            </a:lvl4pPr>
            <a:lvl5pPr marL="2057400" indent="-228600">
              <a:spcBef>
                <a:spcPct val="20000"/>
              </a:spcBef>
              <a:buChar char="»"/>
              <a:defRPr sz="16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accent2"/>
                </a:solidFill>
                <a:latin typeface="Verdana" panose="020B0604030504040204" pitchFamily="34" charset="0"/>
              </a:defRPr>
            </a:lvl9pPr>
          </a:lstStyle>
          <a:p>
            <a:pPr lvl="0" algn="r" fontAlgn="base">
              <a:spcBef>
                <a:spcPct val="50000"/>
              </a:spcBef>
              <a:spcAft>
                <a:spcPct val="0"/>
              </a:spcAft>
              <a:buNone/>
              <a:defRPr/>
            </a:pPr>
            <a:r>
              <a:rPr lang="it-IT" sz="2000" b="1" kern="0" dirty="0">
                <a:solidFill>
                  <a:schemeClr val="tx1"/>
                </a:solidFill>
              </a:rPr>
              <a:t>Il Sistema dei Conti Pubblici Territoriali</a:t>
            </a:r>
          </a:p>
        </p:txBody>
      </p:sp>
      <p:sp>
        <p:nvSpPr>
          <p:cNvPr id="2" name="Rettangolo 1">
            <a:extLst>
              <a:ext uri="{FF2B5EF4-FFF2-40B4-BE49-F238E27FC236}">
                <a16:creationId xmlns:a16="http://schemas.microsoft.com/office/drawing/2014/main" id="{28C0E7E5-6C66-4CA9-B93A-5720F594939F}"/>
              </a:ext>
            </a:extLst>
          </p:cNvPr>
          <p:cNvSpPr/>
          <p:nvPr/>
        </p:nvSpPr>
        <p:spPr>
          <a:xfrm>
            <a:off x="463321" y="1072084"/>
            <a:ext cx="8496943" cy="923330"/>
          </a:xfrm>
          <a:prstGeom prst="rect">
            <a:avLst/>
          </a:prstGeom>
        </p:spPr>
        <p:txBody>
          <a:bodyPr wrap="square">
            <a:spAutoFit/>
          </a:bodyPr>
          <a:lstStyle/>
          <a:p>
            <a:pPr marL="285750" indent="-285750">
              <a:spcBef>
                <a:spcPts val="120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Affinché si diffonda </a:t>
            </a:r>
            <a:r>
              <a:rPr lang="it-IT" b="1" dirty="0">
                <a:latin typeface="Times New Roman" panose="02020603050405020304" pitchFamily="18" charset="0"/>
                <a:cs typeface="Times New Roman" panose="02020603050405020304" pitchFamily="18" charset="0"/>
              </a:rPr>
              <a:t>l'utilizzo del Sistema CPT, </a:t>
            </a:r>
            <a:r>
              <a:rPr lang="it-IT" dirty="0">
                <a:latin typeface="Times New Roman" panose="02020603050405020304" pitchFamily="18" charset="0"/>
                <a:cs typeface="Times New Roman" panose="02020603050405020304" pitchFamily="18" charset="0"/>
              </a:rPr>
              <a:t>a supporto della programmazione e della valutazione delle politiche pubbliche, gli stessi Nuclei e l’UTC </a:t>
            </a:r>
            <a:r>
              <a:rPr lang="it-IT" b="1" dirty="0">
                <a:latin typeface="Times New Roman" panose="02020603050405020304" pitchFamily="18" charset="0"/>
                <a:cs typeface="Times New Roman" panose="02020603050405020304" pitchFamily="18" charset="0"/>
              </a:rPr>
              <a:t>elaborano documenti e analisi </a:t>
            </a:r>
            <a:r>
              <a:rPr lang="it-IT" dirty="0">
                <a:latin typeface="Times New Roman" panose="02020603050405020304" pitchFamily="18" charset="0"/>
                <a:cs typeface="Times New Roman" panose="02020603050405020304" pitchFamily="18" charset="0"/>
              </a:rPr>
              <a:t>pubblicati nei siti regionali e presentati in occasioni di convegni</a:t>
            </a:r>
          </a:p>
        </p:txBody>
      </p:sp>
      <p:sp>
        <p:nvSpPr>
          <p:cNvPr id="9" name="Rettangolo 8">
            <a:extLst>
              <a:ext uri="{FF2B5EF4-FFF2-40B4-BE49-F238E27FC236}">
                <a16:creationId xmlns:a16="http://schemas.microsoft.com/office/drawing/2014/main" id="{30664190-A788-4E5A-AAE0-CF66DB32E846}"/>
              </a:ext>
            </a:extLst>
          </p:cNvPr>
          <p:cNvSpPr/>
          <p:nvPr/>
        </p:nvSpPr>
        <p:spPr>
          <a:xfrm>
            <a:off x="487977" y="2235764"/>
            <a:ext cx="4796471" cy="4555093"/>
          </a:xfrm>
          <a:prstGeom prst="rect">
            <a:avLst/>
          </a:prstGeom>
        </p:spPr>
        <p:txBody>
          <a:bodyPr wrap="square">
            <a:spAutoFit/>
          </a:bodyPr>
          <a:lstStyle/>
          <a:p>
            <a:pPr marL="285750" indent="-285750">
              <a:spcBef>
                <a:spcPts val="120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L’ultimo documento elaborato dal Nucleo CPT della Regione Umbria riguarda «</a:t>
            </a:r>
            <a:r>
              <a:rPr lang="it-IT" b="1" dirty="0">
                <a:latin typeface="Times New Roman" panose="02020603050405020304" pitchFamily="18" charset="0"/>
                <a:cs typeface="Times New Roman" panose="02020603050405020304" pitchFamily="18" charset="0"/>
              </a:rPr>
              <a:t>Gli investimenti pubblici dei comuni in Umbria e il contributo dei Fondi Europei</a:t>
            </a:r>
            <a:r>
              <a:rPr lang="it-IT" dirty="0">
                <a:latin typeface="Times New Roman" panose="02020603050405020304" pitchFamily="18" charset="0"/>
                <a:cs typeface="Times New Roman" panose="02020603050405020304" pitchFamily="18" charset="0"/>
              </a:rPr>
              <a:t>». Il lavoro si riferisce ad un decennio (2005-2015) di spesa consolidata del settore Pubblica Amministrazione Allargata (SPA) in Umbria sulla base della banca dati del Sistema dei Conti Pubblici Territoriali. </a:t>
            </a:r>
          </a:p>
          <a:p>
            <a:pPr marL="285750" indent="-285750">
              <a:spcBef>
                <a:spcPts val="120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L’analisi si focalizza sulla </a:t>
            </a:r>
            <a:r>
              <a:rPr lang="it-IT" b="1" dirty="0">
                <a:latin typeface="Times New Roman" panose="02020603050405020304" pitchFamily="18" charset="0"/>
                <a:cs typeface="Times New Roman" panose="02020603050405020304" pitchFamily="18" charset="0"/>
              </a:rPr>
              <a:t>spesa </a:t>
            </a:r>
            <a:r>
              <a:rPr lang="it-IT" dirty="0">
                <a:latin typeface="Times New Roman" panose="02020603050405020304" pitchFamily="18" charset="0"/>
                <a:cs typeface="Times New Roman" panose="02020603050405020304" pitchFamily="18" charset="0"/>
              </a:rPr>
              <a:t>per investimenti in particolare su quella operata dalle Amministrazioni Comunali a valere sui principali programmi regionali cofinanziati dai fondi europei.</a:t>
            </a:r>
          </a:p>
          <a:p>
            <a:pPr marL="285750" indent="-285750">
              <a:spcBef>
                <a:spcPts val="1200"/>
              </a:spcBef>
              <a:buFont typeface="Arial" panose="020B0604020202020204" pitchFamily="34" charset="0"/>
              <a:buChar char="•"/>
            </a:pPr>
            <a:endParaRPr lang="it-IT" dirty="0"/>
          </a:p>
        </p:txBody>
      </p:sp>
      <p:pic>
        <p:nvPicPr>
          <p:cNvPr id="10" name="Immagine 9">
            <a:extLst>
              <a:ext uri="{FF2B5EF4-FFF2-40B4-BE49-F238E27FC236}">
                <a16:creationId xmlns:a16="http://schemas.microsoft.com/office/drawing/2014/main" id="{00B16A83-4005-4C8A-A7BB-6403E0316D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787" y="44723"/>
            <a:ext cx="1557504" cy="787011"/>
          </a:xfrm>
          <a:prstGeom prst="rect">
            <a:avLst/>
          </a:prstGeom>
        </p:spPr>
      </p:pic>
    </p:spTree>
    <p:extLst>
      <p:ext uri="{BB962C8B-B14F-4D97-AF65-F5344CB8AC3E}">
        <p14:creationId xmlns:p14="http://schemas.microsoft.com/office/powerpoint/2010/main" val="2986872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95536" y="6246470"/>
            <a:ext cx="8748464" cy="611530"/>
          </a:xfrm>
        </p:spPr>
        <p:txBody>
          <a:bodyPr>
            <a:normAutofit fontScale="62500" lnSpcReduction="20000"/>
          </a:bodyPr>
          <a:lstStyle/>
          <a:p>
            <a:endParaRPr lang="it-IT" sz="800" dirty="0">
              <a:solidFill>
                <a:srgbClr val="1F497D"/>
              </a:solidFill>
              <a:latin typeface="Verdana" pitchFamily="34" charset="0"/>
              <a:ea typeface="Verdana" pitchFamily="34" charset="0"/>
              <a:cs typeface="Verdana" pitchFamily="34" charset="0"/>
            </a:endParaRPr>
          </a:p>
          <a:p>
            <a:endParaRPr lang="it-IT" sz="800" dirty="0">
              <a:solidFill>
                <a:srgbClr val="1F497D"/>
              </a:solidFill>
              <a:latin typeface="Verdana" pitchFamily="34" charset="0"/>
              <a:ea typeface="Verdana" pitchFamily="34" charset="0"/>
              <a:cs typeface="Verdana" pitchFamily="34" charset="0"/>
            </a:endParaRPr>
          </a:p>
          <a:p>
            <a:pPr>
              <a:spcBef>
                <a:spcPts val="600"/>
              </a:spcBef>
            </a:pPr>
            <a:r>
              <a:rPr lang="it-IT" sz="1600" b="1" dirty="0">
                <a:solidFill>
                  <a:srgbClr val="0B4EA2"/>
                </a:solidFill>
                <a:latin typeface="Verdana" pitchFamily="34" charset="0"/>
                <a:ea typeface="Verdana" pitchFamily="34" charset="0"/>
                <a:cs typeface="Verdana" pitchFamily="34" charset="0"/>
              </a:rPr>
              <a:t>Lucio </a:t>
            </a:r>
            <a:r>
              <a:rPr lang="it-IT" sz="1600" b="1" dirty="0" err="1">
                <a:solidFill>
                  <a:srgbClr val="0B4EA2"/>
                </a:solidFill>
                <a:latin typeface="Verdana" pitchFamily="34" charset="0"/>
                <a:ea typeface="Verdana" pitchFamily="34" charset="0"/>
                <a:cs typeface="Verdana" pitchFamily="34" charset="0"/>
              </a:rPr>
              <a:t>Caporizzi</a:t>
            </a:r>
            <a:br>
              <a:rPr lang="it-IT" sz="1600" dirty="0">
                <a:solidFill>
                  <a:srgbClr val="0B4EA2"/>
                </a:solidFill>
                <a:latin typeface="Verdana" pitchFamily="34" charset="0"/>
                <a:ea typeface="Verdana" pitchFamily="34" charset="0"/>
                <a:cs typeface="Verdana" pitchFamily="34" charset="0"/>
              </a:rPr>
            </a:br>
            <a:r>
              <a:rPr lang="it-IT" sz="1600" dirty="0">
                <a:solidFill>
                  <a:srgbClr val="0B4EA2"/>
                </a:solidFill>
                <a:latin typeface="Verdana" pitchFamily="34" charset="0"/>
                <a:ea typeface="Verdana" pitchFamily="34" charset="0"/>
                <a:cs typeface="Verdana" pitchFamily="34" charset="0"/>
              </a:rPr>
              <a:t>Direttore della Regione Umbria alla Programmazione, affari internazionali ed europei. Agenda digitale, agenzie e società partecipate</a:t>
            </a:r>
            <a:endParaRPr lang="it-IT" sz="1600" dirty="0"/>
          </a:p>
        </p:txBody>
      </p:sp>
      <p:sp>
        <p:nvSpPr>
          <p:cNvPr id="4" name="Rettangolo 3"/>
          <p:cNvSpPr/>
          <p:nvPr/>
        </p:nvSpPr>
        <p:spPr>
          <a:xfrm>
            <a:off x="73274" y="561849"/>
            <a:ext cx="288032" cy="6048672"/>
          </a:xfrm>
          <a:prstGeom prst="rec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Dati 6"/>
          <p:cNvSpPr/>
          <p:nvPr/>
        </p:nvSpPr>
        <p:spPr>
          <a:xfrm>
            <a:off x="423601" y="6307711"/>
            <a:ext cx="8352928" cy="72008"/>
          </a:xfrm>
          <a:prstGeom prst="flowChartInputOutput">
            <a:avLst/>
          </a:prstGeom>
          <a:solidFill>
            <a:srgbClr val="0B4E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ext Box 13"/>
          <p:cNvSpPr txBox="1">
            <a:spLocks noChangeArrowheads="1"/>
          </p:cNvSpPr>
          <p:nvPr/>
        </p:nvSpPr>
        <p:spPr bwMode="auto">
          <a:xfrm>
            <a:off x="3836481" y="150933"/>
            <a:ext cx="36564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800">
                <a:solidFill>
                  <a:schemeClr val="accent2"/>
                </a:solidFill>
                <a:latin typeface="Verdana" panose="020B0604030504040204" pitchFamily="34" charset="0"/>
              </a:defRPr>
            </a:lvl1pPr>
            <a:lvl2pPr marL="742950" indent="-285750">
              <a:spcBef>
                <a:spcPct val="20000"/>
              </a:spcBef>
              <a:buChar char="–"/>
              <a:defRPr sz="2400">
                <a:solidFill>
                  <a:schemeClr val="accent2"/>
                </a:solidFill>
                <a:latin typeface="Verdana" panose="020B0604030504040204" pitchFamily="34" charset="0"/>
              </a:defRPr>
            </a:lvl2pPr>
            <a:lvl3pPr marL="1143000" indent="-228600">
              <a:spcBef>
                <a:spcPct val="20000"/>
              </a:spcBef>
              <a:buChar char="•"/>
              <a:defRPr sz="2200">
                <a:solidFill>
                  <a:schemeClr val="accent2"/>
                </a:solidFill>
                <a:latin typeface="Verdana" panose="020B0604030504040204" pitchFamily="34" charset="0"/>
              </a:defRPr>
            </a:lvl3pPr>
            <a:lvl4pPr marL="1600200" indent="-228600">
              <a:spcBef>
                <a:spcPct val="20000"/>
              </a:spcBef>
              <a:buChar char="–"/>
              <a:defRPr>
                <a:solidFill>
                  <a:schemeClr val="accent2"/>
                </a:solidFill>
                <a:latin typeface="Verdana" panose="020B0604030504040204" pitchFamily="34" charset="0"/>
              </a:defRPr>
            </a:lvl4pPr>
            <a:lvl5pPr marL="2057400" indent="-228600">
              <a:spcBef>
                <a:spcPct val="20000"/>
              </a:spcBef>
              <a:buChar char="»"/>
              <a:defRPr sz="1600">
                <a:solidFill>
                  <a:schemeClr val="accent2"/>
                </a:solidFill>
                <a:latin typeface="Verdana" panose="020B0604030504040204" pitchFamily="34" charset="0"/>
              </a:defRPr>
            </a:lvl5pPr>
            <a:lvl6pPr marL="2514600" indent="-228600" eaLnBrk="0" fontAlgn="base" hangingPunct="0">
              <a:spcBef>
                <a:spcPct val="20000"/>
              </a:spcBef>
              <a:spcAft>
                <a:spcPct val="0"/>
              </a:spcAft>
              <a:buChar char="»"/>
              <a:defRPr sz="1600">
                <a:solidFill>
                  <a:schemeClr val="accent2"/>
                </a:solidFill>
                <a:latin typeface="Verdana" panose="020B0604030504040204" pitchFamily="34" charset="0"/>
              </a:defRPr>
            </a:lvl6pPr>
            <a:lvl7pPr marL="2971800" indent="-228600" eaLnBrk="0" fontAlgn="base" hangingPunct="0">
              <a:spcBef>
                <a:spcPct val="20000"/>
              </a:spcBef>
              <a:spcAft>
                <a:spcPct val="0"/>
              </a:spcAft>
              <a:buChar char="»"/>
              <a:defRPr sz="1600">
                <a:solidFill>
                  <a:schemeClr val="accent2"/>
                </a:solidFill>
                <a:latin typeface="Verdana" panose="020B0604030504040204" pitchFamily="34" charset="0"/>
              </a:defRPr>
            </a:lvl7pPr>
            <a:lvl8pPr marL="3429000" indent="-228600" eaLnBrk="0" fontAlgn="base" hangingPunct="0">
              <a:spcBef>
                <a:spcPct val="20000"/>
              </a:spcBef>
              <a:spcAft>
                <a:spcPct val="0"/>
              </a:spcAft>
              <a:buChar char="»"/>
              <a:defRPr sz="1600">
                <a:solidFill>
                  <a:schemeClr val="accent2"/>
                </a:solidFill>
                <a:latin typeface="Verdana" panose="020B0604030504040204" pitchFamily="34" charset="0"/>
              </a:defRPr>
            </a:lvl8pPr>
            <a:lvl9pPr marL="3886200" indent="-228600" eaLnBrk="0" fontAlgn="base" hangingPunct="0">
              <a:spcBef>
                <a:spcPct val="20000"/>
              </a:spcBef>
              <a:spcAft>
                <a:spcPct val="0"/>
              </a:spcAft>
              <a:buChar char="»"/>
              <a:defRPr sz="1600">
                <a:solidFill>
                  <a:schemeClr val="accent2"/>
                </a:solidFill>
                <a:latin typeface="Verdana" panose="020B0604030504040204" pitchFamily="34" charset="0"/>
              </a:defRPr>
            </a:lvl9pPr>
          </a:lstStyle>
          <a:p>
            <a:pPr lvl="0" algn="r" fontAlgn="base">
              <a:spcBef>
                <a:spcPct val="50000"/>
              </a:spcBef>
              <a:spcAft>
                <a:spcPct val="0"/>
              </a:spcAft>
              <a:buNone/>
              <a:defRPr/>
            </a:pPr>
            <a:r>
              <a:rPr lang="it-IT" sz="2000" b="1" kern="0" dirty="0">
                <a:solidFill>
                  <a:schemeClr val="tx1"/>
                </a:solidFill>
              </a:rPr>
              <a:t>Il sito Umbria in cifre</a:t>
            </a:r>
          </a:p>
        </p:txBody>
      </p:sp>
      <p:sp>
        <p:nvSpPr>
          <p:cNvPr id="2" name="Rettangolo 1">
            <a:extLst>
              <a:ext uri="{FF2B5EF4-FFF2-40B4-BE49-F238E27FC236}">
                <a16:creationId xmlns:a16="http://schemas.microsoft.com/office/drawing/2014/main" id="{28C0E7E5-6C66-4CA9-B93A-5720F594939F}"/>
              </a:ext>
            </a:extLst>
          </p:cNvPr>
          <p:cNvSpPr/>
          <p:nvPr/>
        </p:nvSpPr>
        <p:spPr>
          <a:xfrm>
            <a:off x="414187" y="1030447"/>
            <a:ext cx="8496943" cy="6601807"/>
          </a:xfrm>
          <a:prstGeom prst="rect">
            <a:avLst/>
          </a:prstGeom>
        </p:spPr>
        <p:txBody>
          <a:bodyPr wrap="square">
            <a:spAutoFit/>
          </a:bodyPr>
          <a:lstStyle/>
          <a:p>
            <a:pPr marL="285750" indent="-285750">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L’informazione statistica disponibile nel sito è organizzata secondo </a:t>
            </a:r>
            <a:r>
              <a:rPr lang="it-IT" b="1" dirty="0">
                <a:latin typeface="Times New Roman" panose="02020603050405020304" pitchFamily="18" charset="0"/>
                <a:cs typeface="Times New Roman" panose="02020603050405020304" pitchFamily="18" charset="0"/>
              </a:rPr>
              <a:t>6 argomenti tematici</a:t>
            </a:r>
          </a:p>
          <a:p>
            <a:pPr marL="628650" indent="-342900">
              <a:buFont typeface="+mj-lt"/>
              <a:buAutoNum type="arabicPeriod"/>
            </a:pPr>
            <a:r>
              <a:rPr lang="it-IT" dirty="0">
                <a:latin typeface="Times New Roman" panose="02020603050405020304" pitchFamily="18" charset="0"/>
                <a:cs typeface="Times New Roman" panose="02020603050405020304" pitchFamily="18" charset="0"/>
              </a:rPr>
              <a:t>Ambiente e Territorio</a:t>
            </a:r>
          </a:p>
          <a:p>
            <a:pPr marL="628650" indent="-342900">
              <a:buFont typeface="+mj-lt"/>
              <a:buAutoNum type="arabicPeriod"/>
            </a:pPr>
            <a:r>
              <a:rPr lang="it-IT" dirty="0">
                <a:latin typeface="Times New Roman" panose="02020603050405020304" pitchFamily="18" charset="0"/>
                <a:cs typeface="Times New Roman" panose="02020603050405020304" pitchFamily="18" charset="0"/>
              </a:rPr>
              <a:t>Cultura e Istruzione</a:t>
            </a:r>
          </a:p>
          <a:p>
            <a:pPr marL="628650" indent="-342900">
              <a:buFont typeface="+mj-lt"/>
              <a:buAutoNum type="arabicPeriod"/>
            </a:pPr>
            <a:r>
              <a:rPr lang="it-IT" dirty="0">
                <a:latin typeface="Times New Roman" panose="02020603050405020304" pitchFamily="18" charset="0"/>
                <a:cs typeface="Times New Roman" panose="02020603050405020304" pitchFamily="18" charset="0"/>
              </a:rPr>
              <a:t>Popolazione e Società</a:t>
            </a:r>
          </a:p>
          <a:p>
            <a:pPr marL="628650" indent="-342900">
              <a:buFont typeface="+mj-lt"/>
              <a:buAutoNum type="arabicPeriod"/>
            </a:pPr>
            <a:r>
              <a:rPr lang="it-IT" dirty="0">
                <a:latin typeface="Times New Roman" panose="02020603050405020304" pitchFamily="18" charset="0"/>
                <a:cs typeface="Times New Roman" panose="02020603050405020304" pitchFamily="18" charset="0"/>
              </a:rPr>
              <a:t>Economia e Lavoro</a:t>
            </a:r>
          </a:p>
          <a:p>
            <a:pPr marL="628650" indent="-342900">
              <a:buFont typeface="+mj-lt"/>
              <a:buAutoNum type="arabicPeriod"/>
            </a:pPr>
            <a:r>
              <a:rPr lang="it-IT" dirty="0">
                <a:latin typeface="Times New Roman" panose="02020603050405020304" pitchFamily="18" charset="0"/>
                <a:cs typeface="Times New Roman" panose="02020603050405020304" pitchFamily="18" charset="0"/>
              </a:rPr>
              <a:t>Mobilità e Trasporti</a:t>
            </a:r>
          </a:p>
          <a:p>
            <a:pPr marL="628650" indent="-342900">
              <a:buFont typeface="+mj-lt"/>
              <a:buAutoNum type="arabicPeriod"/>
            </a:pPr>
            <a:r>
              <a:rPr lang="it-IT" dirty="0">
                <a:latin typeface="Times New Roman" panose="02020603050405020304" pitchFamily="18" charset="0"/>
                <a:cs typeface="Times New Roman" panose="02020603050405020304" pitchFamily="18" charset="0"/>
              </a:rPr>
              <a:t>Sanità e Sociale</a:t>
            </a:r>
          </a:p>
          <a:p>
            <a:pPr marL="285750"/>
            <a:endParaRPr lang="it-IT" dirty="0">
              <a:latin typeface="Times New Roman" panose="02020603050405020304" pitchFamily="18" charset="0"/>
              <a:cs typeface="Times New Roman" panose="02020603050405020304" pitchFamily="18" charset="0"/>
            </a:endParaRPr>
          </a:p>
          <a:p>
            <a:pPr marL="285750" indent="-285750">
              <a:spcBef>
                <a:spcPts val="60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In ognuno degli argomenti tematici sono pubblicati </a:t>
            </a:r>
            <a:r>
              <a:rPr lang="it-IT" b="1" dirty="0">
                <a:latin typeface="Times New Roman" panose="02020603050405020304" pitchFamily="18" charset="0"/>
                <a:cs typeface="Times New Roman" panose="02020603050405020304" pitchFamily="18" charset="0"/>
              </a:rPr>
              <a:t>articoli</a:t>
            </a:r>
            <a:r>
              <a:rPr lang="it-IT" dirty="0">
                <a:latin typeface="Times New Roman" panose="02020603050405020304" pitchFamily="18" charset="0"/>
                <a:cs typeface="Times New Roman" panose="02020603050405020304" pitchFamily="18" charset="0"/>
              </a:rPr>
              <a:t> che approfondiscono le materie di stretta attualità che interessano l’ambito in cui sono ricompresi, con </a:t>
            </a:r>
            <a:r>
              <a:rPr lang="it-IT" b="1" dirty="0">
                <a:latin typeface="Times New Roman" panose="02020603050405020304" pitchFamily="18" charset="0"/>
                <a:cs typeface="Times New Roman" panose="02020603050405020304" pitchFamily="18" charset="0"/>
              </a:rPr>
              <a:t>dati statistici focalizzati sulla Regione Umbria </a:t>
            </a:r>
          </a:p>
          <a:p>
            <a:pPr marL="285750" indent="-285750">
              <a:spcBef>
                <a:spcPts val="60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La maggior parte degli indici e degli indicatori sono presentati anche come </a:t>
            </a:r>
            <a:r>
              <a:rPr lang="it-IT" b="1" dirty="0">
                <a:latin typeface="Times New Roman" panose="02020603050405020304" pitchFamily="18" charset="0"/>
                <a:cs typeface="Times New Roman" panose="02020603050405020304" pitchFamily="18" charset="0"/>
              </a:rPr>
              <a:t>serie storiche </a:t>
            </a:r>
            <a:r>
              <a:rPr lang="it-IT" dirty="0">
                <a:latin typeface="Times New Roman" panose="02020603050405020304" pitchFamily="18" charset="0"/>
                <a:cs typeface="Times New Roman" panose="02020603050405020304" pitchFamily="18" charset="0"/>
              </a:rPr>
              <a:t>che rilevano andamenti e tendenze nei periodi di tempo e in riferimento agli ambiti territoriali considerati</a:t>
            </a:r>
          </a:p>
          <a:p>
            <a:pPr marL="285750" indent="-285750">
              <a:spcBef>
                <a:spcPts val="600"/>
              </a:spcBef>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E’ possibile iscriversi anche al </a:t>
            </a:r>
            <a:r>
              <a:rPr lang="it-IT" b="1" dirty="0">
                <a:latin typeface="Times New Roman" panose="02020603050405020304" pitchFamily="18" charset="0"/>
                <a:cs typeface="Times New Roman" panose="02020603050405020304" pitchFamily="18" charset="0"/>
              </a:rPr>
              <a:t>servizio di Newsletter</a:t>
            </a:r>
            <a:r>
              <a:rPr lang="it-IT" dirty="0">
                <a:latin typeface="Times New Roman" panose="02020603050405020304" pitchFamily="18" charset="0"/>
                <a:cs typeface="Times New Roman" panose="02020603050405020304" pitchFamily="18" charset="0"/>
              </a:rPr>
              <a:t>. Permetterà di approfondire con link diretti al sito le informazioni compilate in forma sintetica e conterrà un indice per facilitare la lettura degli slot pubblicati.</a:t>
            </a:r>
          </a:p>
          <a:p>
            <a:pPr marL="285750" indent="-285750">
              <a:buFont typeface="Arial" panose="020B0604020202020204" pitchFamily="34" charset="0"/>
              <a:buChar char="•"/>
            </a:pPr>
            <a:endParaRPr lang="it-IT"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it-IT" sz="16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it-IT" sz="1600"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it-IT" dirty="0">
              <a:latin typeface="Times New Roman" panose="02020603050405020304" pitchFamily="18" charset="0"/>
              <a:cs typeface="Times New Roman" panose="02020603050405020304" pitchFamily="18" charset="0"/>
            </a:endParaRPr>
          </a:p>
        </p:txBody>
      </p:sp>
      <p:pic>
        <p:nvPicPr>
          <p:cNvPr id="9" name="Immagine 8">
            <a:hlinkClick r:id="rId2"/>
            <a:extLst>
              <a:ext uri="{FF2B5EF4-FFF2-40B4-BE49-F238E27FC236}">
                <a16:creationId xmlns:a16="http://schemas.microsoft.com/office/drawing/2014/main" id="{4C50CFED-E8D2-4D04-9968-E76A301F864B}"/>
              </a:ext>
            </a:extLst>
          </p:cNvPr>
          <p:cNvPicPr>
            <a:picLocks noChangeAspect="1"/>
          </p:cNvPicPr>
          <p:nvPr/>
        </p:nvPicPr>
        <p:blipFill rotWithShape="1">
          <a:blip r:embed="rId3"/>
          <a:srcRect l="41135" t="24202" r="23691" b="50011"/>
          <a:stretch/>
        </p:blipFill>
        <p:spPr>
          <a:xfrm>
            <a:off x="827584" y="71639"/>
            <a:ext cx="2564300" cy="958808"/>
          </a:xfrm>
          <a:prstGeom prst="rect">
            <a:avLst/>
          </a:prstGeom>
        </p:spPr>
      </p:pic>
    </p:spTree>
    <p:extLst>
      <p:ext uri="{BB962C8B-B14F-4D97-AF65-F5344CB8AC3E}">
        <p14:creationId xmlns:p14="http://schemas.microsoft.com/office/powerpoint/2010/main" val="185551778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1329</TotalTime>
  <Words>1132</Words>
  <Application>Microsoft Office PowerPoint</Application>
  <PresentationFormat>Presentazione su schermo (4:3)</PresentationFormat>
  <Paragraphs>92</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Times New Roman</vt:lpstr>
      <vt:lpstr>Verdana</vt:lpstr>
      <vt:lpstr>Wingdings</vt:lpstr>
      <vt:lpstr>Tema di Office</vt:lpstr>
      <vt:lpstr>   Misurare lo sviluppo e valutare la crescita del benessere dei cittadini in Umbria Presentazione dei risultati di:  ”L’indicatore multidimensionale dell’innovazione, sviluppo e coesione sociale: il posizionamento dell’Umbria”  La banca dati del Sistema dei “Conti Pubblici Territoriali”   Lucio Caporizzi Direttore della Regione Umbria alla Programmazione, affari internazionali ed europei. Agenda digitale, agenzie e società partecipate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Simona Azzarelli</dc:creator>
  <cp:lastModifiedBy>Simona Azzarelli</cp:lastModifiedBy>
  <cp:revision>76</cp:revision>
  <dcterms:created xsi:type="dcterms:W3CDTF">2017-10-19T11:15:09Z</dcterms:created>
  <dcterms:modified xsi:type="dcterms:W3CDTF">2018-09-19T12:34:35Z</dcterms:modified>
</cp:coreProperties>
</file>