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65" r:id="rId3"/>
    <p:sldId id="296" r:id="rId4"/>
    <p:sldId id="290" r:id="rId5"/>
    <p:sldId id="291" r:id="rId6"/>
    <p:sldId id="292" r:id="rId7"/>
    <p:sldId id="298" r:id="rId8"/>
    <p:sldId id="266" r:id="rId9"/>
    <p:sldId id="269" r:id="rId10"/>
    <p:sldId id="270" r:id="rId11"/>
    <p:sldId id="267" r:id="rId12"/>
    <p:sldId id="273" r:id="rId13"/>
    <p:sldId id="279" r:id="rId14"/>
    <p:sldId id="281" r:id="rId15"/>
    <p:sldId id="282" r:id="rId16"/>
    <p:sldId id="283" r:id="rId17"/>
    <p:sldId id="294" r:id="rId18"/>
    <p:sldId id="293" r:id="rId19"/>
    <p:sldId id="272" r:id="rId20"/>
    <p:sldId id="275" r:id="rId21"/>
    <p:sldId id="289" r:id="rId22"/>
    <p:sldId id="285" r:id="rId23"/>
    <p:sldId id="287" r:id="rId24"/>
    <p:sldId id="276" r:id="rId25"/>
    <p:sldId id="277" r:id="rId26"/>
    <p:sldId id="286" r:id="rId27"/>
    <p:sldId id="299" r:id="rId28"/>
    <p:sldId id="288" r:id="rId2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72" d="100"/>
          <a:sy n="72" d="100"/>
        </p:scale>
        <p:origin x="-46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183752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331795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352185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88887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38342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57198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61586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390214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4810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398142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2FD366F9-CC3C-0943-8FEE-621060A7B341}" type="datetimeFigureOut">
              <a:rPr lang="it-IT" smtClean="0"/>
              <a:pPr/>
              <a:t>12/10/2018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281640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366F9-CC3C-0943-8FEE-621060A7B341}" type="datetimeFigureOut">
              <a:rPr lang="it-IT" smtClean="0"/>
              <a:pPr/>
              <a:t>12/10/2018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7797E-D25B-9643-BE42-D76723811382}" type="slidenum">
              <a:rPr lang="it-IT" smtClean="0"/>
              <a:pPr/>
              <a:t>‹N›</a:t>
            </a:fld>
            <a:endParaRPr lang="it-IT"/>
          </a:p>
        </p:txBody>
      </p:sp>
    </p:spTree>
    <p:extLst>
      <p:ext uri="{BB962C8B-B14F-4D97-AF65-F5344CB8AC3E}">
        <p14:creationId xmlns:p14="http://schemas.microsoft.com/office/powerpoint/2010/main" xmlns="" val="143159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9000"/>
          </a:blip>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81000" y="1587501"/>
            <a:ext cx="8077200" cy="2012950"/>
          </a:xfrm>
        </p:spPr>
        <p:txBody>
          <a:bodyPr>
            <a:noAutofit/>
          </a:bodyPr>
          <a:lstStyle/>
          <a:p>
            <a:r>
              <a:rPr lang="it-IT" sz="6600" b="1" dirty="0" smtClean="0">
                <a:solidFill>
                  <a:srgbClr val="FF0000"/>
                </a:solidFill>
              </a:rPr>
              <a:t>Scrittura, tradizione, interpretazione</a:t>
            </a:r>
            <a:endParaRPr lang="it-IT" sz="6600" b="1" dirty="0">
              <a:solidFill>
                <a:srgbClr val="FF0000"/>
              </a:solidFill>
            </a:endParaRPr>
          </a:p>
        </p:txBody>
      </p:sp>
      <p:sp>
        <p:nvSpPr>
          <p:cNvPr id="3" name="Sottotitolo 2"/>
          <p:cNvSpPr>
            <a:spLocks noGrp="1"/>
          </p:cNvSpPr>
          <p:nvPr>
            <p:ph type="subTitle" idx="1"/>
          </p:nvPr>
        </p:nvSpPr>
        <p:spPr>
          <a:xfrm>
            <a:off x="1371600" y="4369318"/>
            <a:ext cx="6400800" cy="1269482"/>
          </a:xfrm>
        </p:spPr>
        <p:txBody>
          <a:bodyPr>
            <a:normAutofit/>
          </a:bodyPr>
          <a:lstStyle/>
          <a:p>
            <a:r>
              <a:rPr lang="it-IT" sz="3600" dirty="0" smtClean="0">
                <a:solidFill>
                  <a:srgbClr val="000000"/>
                </a:solidFill>
              </a:rPr>
              <a:t>Donato Loscalzo</a:t>
            </a:r>
            <a:endParaRPr lang="it-IT" sz="3600" dirty="0">
              <a:solidFill>
                <a:srgbClr val="000000"/>
              </a:solidFill>
            </a:endParaRPr>
          </a:p>
        </p:txBody>
      </p:sp>
    </p:spTree>
    <p:extLst>
      <p:ext uri="{BB962C8B-B14F-4D97-AF65-F5344CB8AC3E}">
        <p14:creationId xmlns:p14="http://schemas.microsoft.com/office/powerpoint/2010/main" xmlns="" val="299538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i="1" dirty="0" smtClean="0"/>
              <a:t>Odisseo ospite dalla ninfa Calypso</a:t>
            </a:r>
            <a:r>
              <a:rPr lang="it-IT" sz="3200" dirty="0"/>
              <a:t>,</a:t>
            </a:r>
            <a:r>
              <a:rPr lang="it-IT" sz="3200" dirty="0" smtClean="0"/>
              <a:t> </a:t>
            </a:r>
            <a:r>
              <a:rPr lang="it-IT" sz="3200" dirty="0" err="1"/>
              <a:t>Hendrick</a:t>
            </a:r>
            <a:r>
              <a:rPr lang="it-IT" sz="3200" dirty="0"/>
              <a:t> van </a:t>
            </a:r>
            <a:r>
              <a:rPr lang="it-IT" sz="3200" dirty="0" err="1"/>
              <a:t>Balen</a:t>
            </a:r>
            <a:r>
              <a:rPr lang="it-IT" sz="3200" dirty="0"/>
              <a:t> (circa 1616)</a:t>
            </a:r>
          </a:p>
        </p:txBody>
      </p:sp>
      <p:pic>
        <p:nvPicPr>
          <p:cNvPr id="4" name="Segnaposto contenuto 3"/>
          <p:cNvPicPr>
            <a:picLocks noGrp="1" noChangeAspect="1"/>
          </p:cNvPicPr>
          <p:nvPr>
            <p:ph idx="1"/>
          </p:nvPr>
        </p:nvPicPr>
        <p:blipFill>
          <a:blip r:embed="rId2"/>
          <a:srcRect l="-11952" r="-11952"/>
          <a:stretch>
            <a:fillRect/>
          </a:stretch>
        </p:blipFill>
        <p:spPr>
          <a:xfrm>
            <a:off x="-290697" y="1353243"/>
            <a:ext cx="9807645" cy="5393827"/>
          </a:xfrm>
        </p:spPr>
      </p:pic>
    </p:spTree>
    <p:extLst>
      <p:ext uri="{BB962C8B-B14F-4D97-AF65-F5344CB8AC3E}">
        <p14:creationId xmlns:p14="http://schemas.microsoft.com/office/powerpoint/2010/main" xmlns="" val="392294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5. 118-128</a:t>
            </a:r>
            <a:endParaRPr lang="it-IT" dirty="0"/>
          </a:p>
        </p:txBody>
      </p:sp>
      <p:sp>
        <p:nvSpPr>
          <p:cNvPr id="3" name="Segnaposto contenuto 2"/>
          <p:cNvSpPr>
            <a:spLocks noGrp="1"/>
          </p:cNvSpPr>
          <p:nvPr>
            <p:ph idx="1"/>
          </p:nvPr>
        </p:nvSpPr>
        <p:spPr>
          <a:xfrm>
            <a:off x="640812" y="1575848"/>
            <a:ext cx="7988712" cy="4865241"/>
          </a:xfrm>
        </p:spPr>
        <p:txBody>
          <a:bodyPr>
            <a:normAutofit fontScale="92500" lnSpcReduction="10000"/>
          </a:bodyPr>
          <a:lstStyle/>
          <a:p>
            <a:pPr marL="0" indent="0">
              <a:buNone/>
            </a:pPr>
            <a:r>
              <a:rPr lang="it-IT" sz="2800" dirty="0" smtClean="0"/>
              <a:t>«Siete crudeli, voi dei, gelosi più di ogni altro,</a:t>
            </a:r>
          </a:p>
          <a:p>
            <a:pPr marL="0" indent="0">
              <a:buNone/>
            </a:pPr>
            <a:r>
              <a:rPr lang="it-IT" sz="2800" dirty="0" smtClean="0"/>
              <a:t>che invidiate alle dee di giacersi con uomini</a:t>
            </a:r>
          </a:p>
          <a:p>
            <a:pPr marL="0" indent="0">
              <a:buNone/>
            </a:pPr>
            <a:r>
              <a:rPr lang="it-IT" sz="2800" dirty="0" smtClean="0"/>
              <a:t>apertamente, se si procurano un caro marito (</a:t>
            </a:r>
            <a:r>
              <a:rPr lang="el-GR" sz="2800" dirty="0" smtClean="0"/>
              <a:t>ἀκοίτην</a:t>
            </a:r>
            <a:r>
              <a:rPr lang="it-IT" sz="2800" dirty="0" smtClean="0"/>
              <a:t>).</a:t>
            </a:r>
          </a:p>
          <a:p>
            <a:pPr marL="0" indent="0">
              <a:buNone/>
            </a:pPr>
            <a:r>
              <a:rPr lang="it-IT" sz="2800" dirty="0"/>
              <a:t>C</a:t>
            </a:r>
            <a:r>
              <a:rPr lang="it-IT" sz="2800" dirty="0" smtClean="0"/>
              <a:t>osì, quando Aurora dalle rosee dita scelse Orione:</a:t>
            </a:r>
          </a:p>
          <a:p>
            <a:pPr marL="0" indent="0">
              <a:buNone/>
            </a:pPr>
            <a:r>
              <a:rPr lang="it-IT" sz="2800" dirty="0" smtClean="0"/>
              <a:t>glielo invidiaste voi dei che lietamente vivete,</a:t>
            </a:r>
          </a:p>
          <a:p>
            <a:pPr marL="0" indent="0">
              <a:buNone/>
            </a:pPr>
            <a:r>
              <a:rPr lang="it-IT" sz="2800" dirty="0" smtClean="0"/>
              <a:t>finché ad </a:t>
            </a:r>
            <a:r>
              <a:rPr lang="it-IT" sz="2800" dirty="0" err="1" smtClean="0"/>
              <a:t>Ortigia</a:t>
            </a:r>
            <a:r>
              <a:rPr lang="it-IT" sz="2800" dirty="0" smtClean="0"/>
              <a:t> la casta Artemide dall'aureo trono</a:t>
            </a:r>
          </a:p>
          <a:p>
            <a:pPr marL="0" indent="0">
              <a:buNone/>
            </a:pPr>
            <a:r>
              <a:rPr lang="it-IT" sz="2800" dirty="0" smtClean="0"/>
              <a:t>colpendolo con i suoi miti dardi l'uccise.</a:t>
            </a:r>
          </a:p>
          <a:p>
            <a:pPr marL="0" indent="0">
              <a:buNone/>
            </a:pPr>
            <a:r>
              <a:rPr lang="it-IT" sz="2800" dirty="0" smtClean="0"/>
              <a:t>Così quando </a:t>
            </a:r>
            <a:r>
              <a:rPr lang="it-IT" sz="2800" dirty="0"/>
              <a:t>D</a:t>
            </a:r>
            <a:r>
              <a:rPr lang="it-IT" sz="2800" dirty="0" smtClean="0"/>
              <a:t>emetra dai riccioli belli, cedendo</a:t>
            </a:r>
          </a:p>
          <a:p>
            <a:pPr marL="0" indent="0">
              <a:buNone/>
            </a:pPr>
            <a:r>
              <a:rPr lang="it-IT" sz="2800" dirty="0" smtClean="0"/>
              <a:t>al suo animo, si unì con </a:t>
            </a:r>
            <a:r>
              <a:rPr lang="it-IT" sz="2800" dirty="0" err="1" smtClean="0"/>
              <a:t>Iasiòne</a:t>
            </a:r>
            <a:r>
              <a:rPr lang="it-IT" sz="2800" dirty="0" smtClean="0"/>
              <a:t> in amore e nel letto</a:t>
            </a:r>
          </a:p>
          <a:p>
            <a:pPr marL="0" indent="0">
              <a:buNone/>
            </a:pPr>
            <a:r>
              <a:rPr lang="it-IT" sz="2800" dirty="0" smtClean="0"/>
              <a:t>in un maggese aratro tre volte: non ne fu ignaro Zeus </a:t>
            </a:r>
          </a:p>
          <a:p>
            <a:pPr marL="0" indent="0">
              <a:buNone/>
            </a:pPr>
            <a:r>
              <a:rPr lang="it-IT" sz="2800" dirty="0" smtClean="0"/>
              <a:t>a lungo, e l‘uccise colpendolo col vivido fulmine».</a:t>
            </a:r>
          </a:p>
          <a:p>
            <a:pPr marL="0" indent="0">
              <a:buNone/>
            </a:pPr>
            <a:endParaRPr lang="it-IT" sz="2800" dirty="0" smtClean="0"/>
          </a:p>
          <a:p>
            <a:pPr marL="0" indent="0">
              <a:buNone/>
            </a:pPr>
            <a:endParaRPr lang="it-IT" sz="2800" dirty="0"/>
          </a:p>
        </p:txBody>
      </p:sp>
    </p:spTree>
    <p:extLst>
      <p:ext uri="{BB962C8B-B14F-4D97-AF65-F5344CB8AC3E}">
        <p14:creationId xmlns:p14="http://schemas.microsoft.com/office/powerpoint/2010/main" xmlns="" val="153544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16550"/>
          </a:xfrm>
        </p:spPr>
        <p:txBody>
          <a:bodyPr>
            <a:noAutofit/>
          </a:bodyPr>
          <a:lstStyle/>
          <a:p>
            <a:r>
              <a:rPr lang="it-IT" sz="2800" i="1" dirty="0"/>
              <a:t>Calypso </a:t>
            </a:r>
            <a:r>
              <a:rPr lang="it-IT" sz="2800" i="1" dirty="0" err="1"/>
              <a:t>calling</a:t>
            </a:r>
            <a:r>
              <a:rPr lang="it-IT" sz="2800" i="1" dirty="0"/>
              <a:t> </a:t>
            </a:r>
            <a:r>
              <a:rPr lang="it-IT" sz="2800" i="1" dirty="0" err="1"/>
              <a:t>heaven</a:t>
            </a:r>
            <a:r>
              <a:rPr lang="it-IT" sz="2800" i="1" dirty="0"/>
              <a:t> and </a:t>
            </a:r>
            <a:r>
              <a:rPr lang="it-IT" sz="2800" i="1" dirty="0" err="1"/>
              <a:t>earth</a:t>
            </a:r>
            <a:r>
              <a:rPr lang="it-IT" sz="2800" i="1" dirty="0"/>
              <a:t> to </a:t>
            </a:r>
            <a:r>
              <a:rPr lang="it-IT" sz="2800" i="1" dirty="0" err="1"/>
              <a:t>witness</a:t>
            </a:r>
            <a:r>
              <a:rPr lang="it-IT" sz="2800" i="1" dirty="0"/>
              <a:t> </a:t>
            </a:r>
            <a:r>
              <a:rPr lang="it-IT" sz="2800" i="1" dirty="0" err="1"/>
              <a:t>her</a:t>
            </a:r>
            <a:r>
              <a:rPr lang="it-IT" sz="2800" i="1" dirty="0"/>
              <a:t> sincere </a:t>
            </a:r>
            <a:r>
              <a:rPr lang="it-IT" sz="2800" i="1" dirty="0" err="1"/>
              <a:t>affection</a:t>
            </a:r>
            <a:r>
              <a:rPr lang="it-IT" sz="2800" i="1" dirty="0"/>
              <a:t> to Ulysses</a:t>
            </a:r>
            <a:r>
              <a:rPr lang="it-IT" sz="2800" dirty="0"/>
              <a:t> </a:t>
            </a:r>
            <a:r>
              <a:rPr lang="it-IT" sz="2800" dirty="0" smtClean="0"/>
              <a:t>Angelica </a:t>
            </a:r>
            <a:r>
              <a:rPr lang="it-IT" sz="2800" dirty="0" err="1"/>
              <a:t>Kauffman</a:t>
            </a:r>
            <a:r>
              <a:rPr lang="it-IT" sz="2800" dirty="0"/>
              <a:t> (18th-century)</a:t>
            </a:r>
          </a:p>
        </p:txBody>
      </p:sp>
      <p:pic>
        <p:nvPicPr>
          <p:cNvPr id="4" name="Segnaposto contenuto 3" descr="Angelica_Kauffmann_-_Calypso_calling_heaven_and_earth_to_witness_her_sincere_affection_to_Ulysses.jpg"/>
          <p:cNvPicPr>
            <a:picLocks noGrp="1" noChangeAspect="1"/>
          </p:cNvPicPr>
          <p:nvPr>
            <p:ph idx="1"/>
          </p:nvPr>
        </p:nvPicPr>
        <p:blipFill>
          <a:blip r:embed="rId2">
            <a:extLst>
              <a:ext uri="{28A0092B-C50C-407E-A947-70E740481C1C}">
                <a14:useLocalDpi xmlns:a14="http://schemas.microsoft.com/office/drawing/2010/main" xmlns="" val="0"/>
              </a:ext>
            </a:extLst>
          </a:blip>
          <a:srcRect l="-72523" r="-72523"/>
          <a:stretch>
            <a:fillRect/>
          </a:stretch>
        </p:blipFill>
        <p:spPr>
          <a:xfrm>
            <a:off x="-614001" y="1091188"/>
            <a:ext cx="10408578" cy="5724317"/>
          </a:xfrm>
        </p:spPr>
      </p:pic>
    </p:spTree>
    <p:extLst>
      <p:ext uri="{BB962C8B-B14F-4D97-AF65-F5344CB8AC3E}">
        <p14:creationId xmlns:p14="http://schemas.microsoft.com/office/powerpoint/2010/main" xmlns="" val="155353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5. 148-158</a:t>
            </a:r>
            <a:endParaRPr lang="it-IT" dirty="0"/>
          </a:p>
        </p:txBody>
      </p:sp>
      <p:sp>
        <p:nvSpPr>
          <p:cNvPr id="3" name="Segnaposto contenuto 2"/>
          <p:cNvSpPr>
            <a:spLocks noGrp="1"/>
          </p:cNvSpPr>
          <p:nvPr>
            <p:ph idx="1"/>
          </p:nvPr>
        </p:nvSpPr>
        <p:spPr>
          <a:xfrm>
            <a:off x="313553" y="1575848"/>
            <a:ext cx="8638396" cy="4865241"/>
          </a:xfrm>
        </p:spPr>
        <p:txBody>
          <a:bodyPr>
            <a:normAutofit/>
          </a:bodyPr>
          <a:lstStyle/>
          <a:p>
            <a:pPr marL="0" indent="0">
              <a:buNone/>
            </a:pPr>
            <a:r>
              <a:rPr lang="it-IT" sz="2400" dirty="0" smtClean="0"/>
              <a:t>Detto così il forte </a:t>
            </a:r>
            <a:r>
              <a:rPr lang="it-IT" sz="2400" dirty="0" err="1" smtClean="0"/>
              <a:t>Arghifonte</a:t>
            </a:r>
            <a:r>
              <a:rPr lang="it-IT" sz="2400" dirty="0" smtClean="0"/>
              <a:t> partì:</a:t>
            </a:r>
          </a:p>
          <a:p>
            <a:pPr marL="0" indent="0">
              <a:buNone/>
            </a:pPr>
            <a:r>
              <a:rPr lang="it-IT" sz="2400" dirty="0" smtClean="0"/>
              <a:t>lei si recò dal magnanimo Odisseo, la ninfa possente,</a:t>
            </a:r>
          </a:p>
          <a:p>
            <a:pPr marL="0" indent="0">
              <a:buNone/>
            </a:pPr>
            <a:r>
              <a:rPr lang="it-IT" sz="2400" dirty="0" smtClean="0"/>
              <a:t>quando ebbe udito il messaggio di Zeus. </a:t>
            </a:r>
          </a:p>
          <a:p>
            <a:pPr marL="0" indent="0">
              <a:buNone/>
            </a:pPr>
            <a:r>
              <a:rPr lang="it-IT" sz="2400" dirty="0" smtClean="0"/>
              <a:t>Lo trovò seduto sul lido: i suoi occhi</a:t>
            </a:r>
          </a:p>
          <a:p>
            <a:pPr marL="0" indent="0">
              <a:buNone/>
            </a:pPr>
            <a:r>
              <a:rPr lang="it-IT" sz="2400" dirty="0" smtClean="0"/>
              <a:t>non erano mai asciutti di lacrime, passava la dolce vita (</a:t>
            </a:r>
            <a:r>
              <a:rPr lang="el-GR" sz="2000" dirty="0" smtClean="0"/>
              <a:t>γλυκὺς αἰών</a:t>
            </a:r>
            <a:r>
              <a:rPr lang="it-IT" sz="2000" dirty="0" smtClean="0"/>
              <a:t>)</a:t>
            </a:r>
            <a:endParaRPr lang="el-GR" sz="2000" dirty="0" smtClean="0"/>
          </a:p>
          <a:p>
            <a:pPr marL="0" indent="0">
              <a:buNone/>
            </a:pPr>
            <a:r>
              <a:rPr lang="it-IT" sz="2400" dirty="0" smtClean="0"/>
              <a:t>piangendo il ritorno, perché ormai non gli piaceva la ninfa. </a:t>
            </a:r>
          </a:p>
          <a:p>
            <a:pPr marL="0" indent="0">
              <a:buNone/>
            </a:pPr>
            <a:r>
              <a:rPr lang="it-IT" sz="2400" dirty="0" smtClean="0"/>
              <a:t>Certo la notte dormiva, anche per forza,</a:t>
            </a:r>
          </a:p>
          <a:p>
            <a:pPr marL="0" indent="0">
              <a:buNone/>
            </a:pPr>
            <a:r>
              <a:rPr lang="it-IT" sz="2400" dirty="0" smtClean="0"/>
              <a:t>nelle cave spelonche, non volendo, con lei che desiderava;</a:t>
            </a:r>
          </a:p>
          <a:p>
            <a:pPr marL="0" indent="0">
              <a:buNone/>
            </a:pPr>
            <a:r>
              <a:rPr lang="it-IT" sz="2400" dirty="0" smtClean="0"/>
              <a:t>ma il giorno seduto sugli scogli e sul lido,</a:t>
            </a:r>
          </a:p>
          <a:p>
            <a:pPr marL="0" indent="0">
              <a:buNone/>
            </a:pPr>
            <a:r>
              <a:rPr lang="it-IT" sz="2400" dirty="0" smtClean="0"/>
              <a:t>lacerandosi l‘animo con lacrime, lamenti e dolori,</a:t>
            </a:r>
          </a:p>
          <a:p>
            <a:pPr marL="0" indent="0">
              <a:buNone/>
            </a:pPr>
            <a:r>
              <a:rPr lang="it-IT" sz="2400" dirty="0" smtClean="0"/>
              <a:t>guardava piangendo il mare infecondo.</a:t>
            </a:r>
            <a:endParaRPr lang="el-GR" sz="2400" dirty="0" smtClean="0"/>
          </a:p>
          <a:p>
            <a:pPr marL="0" indent="0">
              <a:buNone/>
            </a:pPr>
            <a:endParaRPr lang="it-IT" sz="2400" dirty="0" smtClean="0"/>
          </a:p>
          <a:p>
            <a:pPr marL="0" indent="0">
              <a:buNone/>
            </a:pPr>
            <a:endParaRPr lang="it-IT" sz="2400" dirty="0" smtClean="0"/>
          </a:p>
          <a:p>
            <a:pPr marL="0" indent="0">
              <a:buNone/>
            </a:pPr>
            <a:endParaRPr lang="it-IT" sz="2800" dirty="0" smtClean="0"/>
          </a:p>
          <a:p>
            <a:pPr marL="0" indent="0">
              <a:buNone/>
            </a:pPr>
            <a:endParaRPr lang="it-IT" sz="2800" dirty="0"/>
          </a:p>
        </p:txBody>
      </p:sp>
    </p:spTree>
    <p:extLst>
      <p:ext uri="{BB962C8B-B14F-4D97-AF65-F5344CB8AC3E}">
        <p14:creationId xmlns:p14="http://schemas.microsoft.com/office/powerpoint/2010/main" xmlns="" val="59236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5. 203-212</a:t>
            </a:r>
            <a:endParaRPr lang="it-IT" dirty="0"/>
          </a:p>
        </p:txBody>
      </p:sp>
      <p:sp>
        <p:nvSpPr>
          <p:cNvPr id="3" name="Segnaposto contenuto 2"/>
          <p:cNvSpPr>
            <a:spLocks noGrp="1"/>
          </p:cNvSpPr>
          <p:nvPr>
            <p:ph idx="1"/>
          </p:nvPr>
        </p:nvSpPr>
        <p:spPr>
          <a:xfrm>
            <a:off x="313553" y="1575848"/>
            <a:ext cx="8638396" cy="4865241"/>
          </a:xfrm>
        </p:spPr>
        <p:txBody>
          <a:bodyPr>
            <a:normAutofit/>
          </a:bodyPr>
          <a:lstStyle/>
          <a:p>
            <a:pPr marL="0" indent="0">
              <a:buNone/>
            </a:pPr>
            <a:r>
              <a:rPr lang="it-IT" sz="2400" dirty="0" smtClean="0"/>
              <a:t>«Divino figlio di Laerte, Odisseo pieno di astuzie,</a:t>
            </a:r>
          </a:p>
          <a:p>
            <a:pPr marL="0" indent="0">
              <a:buNone/>
            </a:pPr>
            <a:r>
              <a:rPr lang="it-IT" sz="2400" dirty="0" smtClean="0"/>
              <a:t>e così vuoi ora andartene a casa, subito, </a:t>
            </a:r>
          </a:p>
          <a:p>
            <a:pPr marL="0" indent="0">
              <a:buNone/>
            </a:pPr>
            <a:r>
              <a:rPr lang="it-IT" sz="2400" dirty="0" smtClean="0"/>
              <a:t>nella cara terra dei padri? e tu sii felice, comunque.</a:t>
            </a:r>
          </a:p>
          <a:p>
            <a:pPr marL="0" indent="0">
              <a:buNone/>
            </a:pPr>
            <a:r>
              <a:rPr lang="it-IT" sz="2400" dirty="0" smtClean="0"/>
              <a:t>Ma se tu nella mente sapessi quante pene</a:t>
            </a:r>
          </a:p>
          <a:p>
            <a:pPr marL="0" indent="0">
              <a:buNone/>
            </a:pPr>
            <a:r>
              <a:rPr lang="it-IT" sz="2400" dirty="0" smtClean="0"/>
              <a:t>ti è destino patire prima di giungere in patria,</a:t>
            </a:r>
          </a:p>
          <a:p>
            <a:pPr marL="0" indent="0">
              <a:buNone/>
            </a:pPr>
            <a:r>
              <a:rPr lang="it-IT" sz="2400" dirty="0" smtClean="0"/>
              <a:t>qui resteresti con me a custodire questa dimora,</a:t>
            </a:r>
          </a:p>
          <a:p>
            <a:pPr marL="0" indent="0">
              <a:buNone/>
            </a:pPr>
            <a:r>
              <a:rPr lang="it-IT" sz="2400" dirty="0" smtClean="0"/>
              <a:t>e saresti immortale, benché voglioso di vedere </a:t>
            </a:r>
          </a:p>
          <a:p>
            <a:pPr marL="0" indent="0">
              <a:buNone/>
            </a:pPr>
            <a:r>
              <a:rPr lang="it-IT" sz="2400" dirty="0" smtClean="0"/>
              <a:t>tua moglie, che tu ogni giorno desideri.</a:t>
            </a:r>
          </a:p>
          <a:p>
            <a:pPr marL="0" indent="0">
              <a:buNone/>
            </a:pPr>
            <a:r>
              <a:rPr lang="it-IT" sz="2400" dirty="0" smtClean="0"/>
              <a:t>Eppure mi vanto di non essere inferiore a lei</a:t>
            </a:r>
          </a:p>
          <a:p>
            <a:pPr marL="0" indent="0">
              <a:buNone/>
            </a:pPr>
            <a:r>
              <a:rPr lang="it-IT" sz="2400" dirty="0" smtClean="0"/>
              <a:t>per aspetto o figura, perché non è giusto</a:t>
            </a:r>
          </a:p>
          <a:p>
            <a:pPr marL="0" indent="0">
              <a:buNone/>
            </a:pPr>
            <a:r>
              <a:rPr lang="it-IT" sz="2400" dirty="0" smtClean="0"/>
              <a:t>che le mortali gareggino con le immortali per statura e aspetto».</a:t>
            </a:r>
          </a:p>
          <a:p>
            <a:pPr marL="0" indent="0">
              <a:buNone/>
            </a:pPr>
            <a:endParaRPr lang="it-IT" sz="2400" dirty="0" smtClean="0"/>
          </a:p>
          <a:p>
            <a:pPr marL="0" indent="0">
              <a:buNone/>
            </a:pPr>
            <a:endParaRPr lang="it-IT" sz="2800" dirty="0" smtClean="0"/>
          </a:p>
          <a:p>
            <a:pPr marL="0" indent="0">
              <a:buNone/>
            </a:pPr>
            <a:endParaRPr lang="it-IT" sz="2800" dirty="0"/>
          </a:p>
        </p:txBody>
      </p:sp>
    </p:spTree>
    <p:extLst>
      <p:ext uri="{BB962C8B-B14F-4D97-AF65-F5344CB8AC3E}">
        <p14:creationId xmlns:p14="http://schemas.microsoft.com/office/powerpoint/2010/main" xmlns="" val="2740603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5. 215-224</a:t>
            </a:r>
            <a:endParaRPr lang="it-IT" dirty="0"/>
          </a:p>
        </p:txBody>
      </p:sp>
      <p:sp>
        <p:nvSpPr>
          <p:cNvPr id="3" name="Segnaposto contenuto 2"/>
          <p:cNvSpPr>
            <a:spLocks noGrp="1"/>
          </p:cNvSpPr>
          <p:nvPr>
            <p:ph idx="1"/>
          </p:nvPr>
        </p:nvSpPr>
        <p:spPr>
          <a:xfrm>
            <a:off x="313553" y="1575848"/>
            <a:ext cx="8638396" cy="4865241"/>
          </a:xfrm>
        </p:spPr>
        <p:txBody>
          <a:bodyPr>
            <a:normAutofit/>
          </a:bodyPr>
          <a:lstStyle/>
          <a:p>
            <a:pPr marL="0" indent="0">
              <a:buNone/>
            </a:pPr>
            <a:r>
              <a:rPr lang="it-IT" sz="2400" dirty="0" smtClean="0"/>
              <a:t>«Dea possente, non ti adirare per questo con me: lo so</a:t>
            </a:r>
          </a:p>
          <a:p>
            <a:pPr marL="0" indent="0">
              <a:buNone/>
            </a:pPr>
            <a:r>
              <a:rPr lang="it-IT" sz="2400" dirty="0" smtClean="0"/>
              <a:t>bene anche io, che la saggia Penelope </a:t>
            </a:r>
          </a:p>
          <a:p>
            <a:pPr marL="0" indent="0">
              <a:buNone/>
            </a:pPr>
            <a:r>
              <a:rPr lang="it-IT" sz="2400" dirty="0" smtClean="0"/>
              <a:t>a vederla è inferiore a te per bellezza e statura:</a:t>
            </a:r>
          </a:p>
          <a:p>
            <a:pPr marL="0" indent="0">
              <a:buNone/>
            </a:pPr>
            <a:r>
              <a:rPr lang="it-IT" sz="2400" dirty="0" smtClean="0"/>
              <a:t>lei infatti è mortale, e tu immortale e senza vecchiaia.</a:t>
            </a:r>
          </a:p>
          <a:p>
            <a:pPr marL="0" indent="0">
              <a:buNone/>
            </a:pPr>
            <a:r>
              <a:rPr lang="it-IT" sz="2400" dirty="0" smtClean="0"/>
              <a:t>Ma anche così desidero e voglio ogni giorno</a:t>
            </a:r>
          </a:p>
          <a:p>
            <a:pPr marL="0" indent="0">
              <a:buNone/>
            </a:pPr>
            <a:r>
              <a:rPr lang="it-IT" sz="2400" dirty="0" smtClean="0"/>
              <a:t>giungere a casa e vedere il giorno del ritorno.</a:t>
            </a:r>
          </a:p>
          <a:p>
            <a:pPr marL="0" indent="0">
              <a:buNone/>
            </a:pPr>
            <a:r>
              <a:rPr lang="it-IT" sz="2400" dirty="0" smtClean="0"/>
              <a:t>E se un dio mi fa naufragare sul mare scuro come vino,</a:t>
            </a:r>
          </a:p>
          <a:p>
            <a:pPr marL="0" indent="0">
              <a:buNone/>
            </a:pPr>
            <a:r>
              <a:rPr lang="it-IT" sz="2400" dirty="0" smtClean="0"/>
              <a:t>saprà sopportare, perché ho un animo paziente nel petto:</a:t>
            </a:r>
          </a:p>
          <a:p>
            <a:pPr marL="0" indent="0">
              <a:buNone/>
            </a:pPr>
            <a:r>
              <a:rPr lang="it-IT" sz="2400" dirty="0" smtClean="0"/>
              <a:t>sventure ne ho tante patite e tante sofferte</a:t>
            </a:r>
          </a:p>
          <a:p>
            <a:pPr marL="0" indent="0">
              <a:buNone/>
            </a:pPr>
            <a:r>
              <a:rPr lang="it-IT" sz="2400" dirty="0" smtClean="0"/>
              <a:t>tra le onde e in guerra: sia con esse anche questa».</a:t>
            </a:r>
          </a:p>
          <a:p>
            <a:pPr marL="0" indent="0">
              <a:buNone/>
            </a:pPr>
            <a:endParaRPr lang="it-IT" sz="2400" dirty="0" smtClean="0"/>
          </a:p>
          <a:p>
            <a:pPr marL="0" indent="0">
              <a:buNone/>
            </a:pPr>
            <a:endParaRPr lang="it-IT" sz="2800" dirty="0" smtClean="0"/>
          </a:p>
          <a:p>
            <a:pPr marL="0" indent="0">
              <a:buNone/>
            </a:pPr>
            <a:endParaRPr lang="it-IT" sz="2800" dirty="0"/>
          </a:p>
        </p:txBody>
      </p:sp>
    </p:spTree>
    <p:extLst>
      <p:ext uri="{BB962C8B-B14F-4D97-AF65-F5344CB8AC3E}">
        <p14:creationId xmlns:p14="http://schemas.microsoft.com/office/powerpoint/2010/main" xmlns="" val="202654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101-2</a:t>
            </a:r>
            <a:endParaRPr lang="it-IT" dirty="0"/>
          </a:p>
        </p:txBody>
      </p:sp>
      <p:sp>
        <p:nvSpPr>
          <p:cNvPr id="3" name="Segnaposto contenuto 2"/>
          <p:cNvSpPr>
            <a:spLocks noGrp="1"/>
          </p:cNvSpPr>
          <p:nvPr>
            <p:ph idx="1"/>
          </p:nvPr>
        </p:nvSpPr>
        <p:spPr/>
        <p:txBody>
          <a:bodyPr/>
          <a:lstStyle/>
          <a:p>
            <a:pPr marL="0" indent="0">
              <a:buNone/>
            </a:pPr>
            <a:r>
              <a:rPr lang="it-IT" smtClean="0"/>
              <a:t>Hermes: «</a:t>
            </a:r>
            <a:r>
              <a:rPr lang="it-IT" dirty="0" smtClean="0"/>
              <a:t>Vicina non è una città di mortali</a:t>
            </a:r>
          </a:p>
          <a:p>
            <a:pPr marL="0" indent="0">
              <a:buNone/>
            </a:pPr>
            <a:r>
              <a:rPr lang="it-IT" dirty="0" smtClean="0"/>
              <a:t>che fanno agli dei sacrifici e scelte ecatombi».</a:t>
            </a:r>
            <a:endParaRPr lang="it-IT" dirty="0"/>
          </a:p>
        </p:txBody>
      </p:sp>
    </p:spTree>
    <p:extLst>
      <p:ext uri="{BB962C8B-B14F-4D97-AF65-F5344CB8AC3E}">
        <p14:creationId xmlns:p14="http://schemas.microsoft.com/office/powerpoint/2010/main" xmlns="" val="249114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 De </a:t>
            </a:r>
            <a:r>
              <a:rPr lang="it-IT" dirty="0" err="1" smtClean="0"/>
              <a:t>Ronsard</a:t>
            </a:r>
            <a:r>
              <a:rPr lang="it-IT" dirty="0" smtClean="0"/>
              <a:t>, </a:t>
            </a:r>
            <a:r>
              <a:rPr lang="it-IT" i="1" dirty="0" err="1" smtClean="0"/>
              <a:t>Les</a:t>
            </a:r>
            <a:r>
              <a:rPr lang="it-IT" i="1" dirty="0" smtClean="0"/>
              <a:t> </a:t>
            </a:r>
            <a:r>
              <a:rPr lang="it-IT" i="1" dirty="0" err="1" smtClean="0"/>
              <a:t>parolles</a:t>
            </a:r>
            <a:r>
              <a:rPr lang="it-IT" i="1" dirty="0" smtClean="0"/>
              <a:t> </a:t>
            </a:r>
            <a:r>
              <a:rPr lang="it-IT" i="1" dirty="0" err="1" smtClean="0"/>
              <a:t>que</a:t>
            </a:r>
            <a:r>
              <a:rPr lang="it-IT" i="1" dirty="0" smtClean="0"/>
              <a:t> </a:t>
            </a:r>
            <a:r>
              <a:rPr lang="it-IT" i="1" dirty="0" err="1" smtClean="0"/>
              <a:t>dist</a:t>
            </a:r>
            <a:r>
              <a:rPr lang="it-IT" i="1" dirty="0" smtClean="0"/>
              <a:t> </a:t>
            </a:r>
            <a:r>
              <a:rPr lang="it-IT" i="1" dirty="0" err="1" smtClean="0"/>
              <a:t>Calypson</a:t>
            </a:r>
            <a:r>
              <a:rPr lang="it-IT" i="1" dirty="0" smtClean="0"/>
              <a:t> </a:t>
            </a:r>
            <a:r>
              <a:rPr lang="it-IT" dirty="0" smtClean="0"/>
              <a:t>1569</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fr-CA" dirty="0" smtClean="0"/>
              <a:t>Fais ton bateau et sur la mer chemine,</a:t>
            </a:r>
            <a:br>
              <a:rPr lang="fr-CA" dirty="0" smtClean="0"/>
            </a:br>
            <a:r>
              <a:rPr lang="fr-CA" dirty="0" smtClean="0"/>
              <a:t>Voilà du bois et des outils assez</a:t>
            </a:r>
            <a:br>
              <a:rPr lang="fr-CA" dirty="0" smtClean="0"/>
            </a:br>
            <a:r>
              <a:rPr lang="fr-CA" dirty="0" smtClean="0"/>
              <a:t>Pour tes carreaux rudement compassés,</a:t>
            </a:r>
            <a:br>
              <a:rPr lang="fr-CA" dirty="0" smtClean="0"/>
            </a:br>
            <a:r>
              <a:rPr lang="fr-CA" dirty="0" smtClean="0"/>
              <a:t>Dont tu bâtis ta barque </a:t>
            </a:r>
            <a:r>
              <a:rPr lang="fr-CA" dirty="0" err="1" smtClean="0"/>
              <a:t>naufragère</a:t>
            </a:r>
            <a:r>
              <a:rPr lang="fr-CA" dirty="0" smtClean="0"/>
              <a:t>,</a:t>
            </a:r>
            <a:br>
              <a:rPr lang="fr-CA" dirty="0" smtClean="0"/>
            </a:br>
            <a:r>
              <a:rPr lang="fr-CA" dirty="0" smtClean="0"/>
              <a:t>Sans aucun art, d'une main trop légère.</a:t>
            </a:r>
            <a:br>
              <a:rPr lang="fr-CA" dirty="0" smtClean="0"/>
            </a:br>
            <a:r>
              <a:rPr lang="fr-CA" dirty="0" smtClean="0"/>
              <a:t>Va, marche, fuis où la mer et le vent</a:t>
            </a:r>
            <a:br>
              <a:rPr lang="fr-CA" dirty="0" smtClean="0"/>
            </a:br>
            <a:r>
              <a:rPr lang="fr-CA" dirty="0" smtClean="0"/>
              <a:t>Te porteront : j'espère que souvent,</a:t>
            </a:r>
            <a:br>
              <a:rPr lang="fr-CA" dirty="0" smtClean="0"/>
            </a:br>
            <a:r>
              <a:rPr lang="fr-CA" dirty="0" smtClean="0"/>
              <a:t>Comme un plongeon, humant l'onde salée,</a:t>
            </a:r>
            <a:br>
              <a:rPr lang="fr-CA" dirty="0" smtClean="0"/>
            </a:br>
            <a:r>
              <a:rPr lang="fr-CA" dirty="0" smtClean="0"/>
              <a:t>Je me verrai par mon nom appelée</a:t>
            </a:r>
            <a:br>
              <a:rPr lang="fr-CA" dirty="0" smtClean="0"/>
            </a:br>
            <a:r>
              <a:rPr lang="fr-CA" dirty="0" smtClean="0"/>
              <a:t>Pour ton secours ; mais dusses-tu mourir,</a:t>
            </a:r>
            <a:br>
              <a:rPr lang="fr-CA" dirty="0" smtClean="0"/>
            </a:br>
            <a:r>
              <a:rPr lang="fr-CA" dirty="0" smtClean="0"/>
              <a:t>Je ne saurais sur l'eau te secourir :</a:t>
            </a:r>
            <a:br>
              <a:rPr lang="fr-CA" dirty="0" smtClean="0"/>
            </a:br>
            <a:r>
              <a:rPr lang="fr-CA" dirty="0" smtClean="0"/>
              <a:t>Car je n'ai point dessus la mer puissance,</a:t>
            </a:r>
            <a:br>
              <a:rPr lang="fr-CA" dirty="0" smtClean="0"/>
            </a:br>
            <a:r>
              <a:rPr lang="fr-CA" dirty="0" smtClean="0"/>
              <a:t>Bien que la mer me donne ma naissance.</a:t>
            </a:r>
          </a:p>
          <a:p>
            <a:pPr marL="0" indent="0">
              <a:buNone/>
            </a:pPr>
            <a:endParaRPr lang="it-IT" dirty="0"/>
          </a:p>
        </p:txBody>
      </p:sp>
    </p:spTree>
    <p:extLst>
      <p:ext uri="{BB962C8B-B14F-4D97-AF65-F5344CB8AC3E}">
        <p14:creationId xmlns:p14="http://schemas.microsoft.com/office/powerpoint/2010/main" xmlns="" val="4230916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Jean-René </a:t>
            </a:r>
            <a:r>
              <a:rPr lang="it-IT" sz="3600" dirty="0" err="1" smtClean="0"/>
              <a:t>Ladmiral</a:t>
            </a:r>
            <a:r>
              <a:rPr lang="it-IT" sz="3600" dirty="0" smtClean="0"/>
              <a:t>, L'</a:t>
            </a:r>
            <a:r>
              <a:rPr lang="it-IT" sz="3600" i="1" dirty="0" err="1" smtClean="0"/>
              <a:t>Odyssée</a:t>
            </a:r>
            <a:r>
              <a:rPr lang="it-IT" sz="3600" i="1" dirty="0" smtClean="0"/>
              <a:t> </a:t>
            </a:r>
            <a:r>
              <a:rPr lang="it-IT" sz="3600" i="1" dirty="0" err="1" smtClean="0"/>
              <a:t>comme</a:t>
            </a:r>
            <a:r>
              <a:rPr lang="it-IT" sz="3600" i="1" dirty="0" smtClean="0"/>
              <a:t> </a:t>
            </a:r>
            <a:r>
              <a:rPr lang="it-IT" sz="3600" i="1" dirty="0" err="1" smtClean="0"/>
              <a:t>paradigme</a:t>
            </a:r>
            <a:r>
              <a:rPr lang="it-IT" sz="3600" i="1" dirty="0" smtClean="0"/>
              <a:t> </a:t>
            </a:r>
            <a:r>
              <a:rPr lang="it-IT" sz="3600" i="1" dirty="0" err="1" smtClean="0"/>
              <a:t>philosophique</a:t>
            </a:r>
            <a:r>
              <a:rPr lang="it-IT" sz="3600" i="1" dirty="0" smtClean="0"/>
              <a:t> </a:t>
            </a:r>
            <a:endParaRPr lang="it-IT" sz="3600" dirty="0"/>
          </a:p>
        </p:txBody>
      </p:sp>
      <p:sp>
        <p:nvSpPr>
          <p:cNvPr id="3" name="Segnaposto contenuto 2"/>
          <p:cNvSpPr>
            <a:spLocks noGrp="1"/>
          </p:cNvSpPr>
          <p:nvPr>
            <p:ph idx="1"/>
          </p:nvPr>
        </p:nvSpPr>
        <p:spPr/>
        <p:txBody>
          <a:bodyPr/>
          <a:lstStyle/>
          <a:p>
            <a:pPr marL="0" indent="0">
              <a:buNone/>
            </a:pPr>
            <a:r>
              <a:rPr lang="fr-CA" dirty="0" smtClean="0"/>
              <a:t>Ulysse est bien monogame: il reste fidèle à sa femme. il veut retourner auprès d'elle. Homère nous le dit dès le début de l'</a:t>
            </a:r>
            <a:r>
              <a:rPr lang="fr-CA" i="1" dirty="0" smtClean="0"/>
              <a:t>Odyssée;</a:t>
            </a:r>
            <a:r>
              <a:rPr lang="fr-CA" dirty="0" smtClean="0"/>
              <a:t> et le poète y reviendra au chant V, nous le montrant «les yeux toujours baignés de larmes»… C'est le scénario classique de </a:t>
            </a:r>
            <a:r>
              <a:rPr lang="fr-CA" b="1" dirty="0" smtClean="0"/>
              <a:t>l'éternel triangle</a:t>
            </a:r>
            <a:r>
              <a:rPr lang="fr-CA" dirty="0" smtClean="0"/>
              <a:t>, qui a fait la fortune du </a:t>
            </a:r>
            <a:r>
              <a:rPr lang="fr-CA" b="1" dirty="0" smtClean="0"/>
              <a:t>théâtre de boulevard</a:t>
            </a:r>
            <a:r>
              <a:rPr lang="fr-CA" dirty="0" smtClean="0"/>
              <a:t>… Ulysse est un homme monogame et polygyne…</a:t>
            </a:r>
            <a:endParaRPr lang="fr-CA" dirty="0"/>
          </a:p>
        </p:txBody>
      </p:sp>
    </p:spTree>
    <p:extLst>
      <p:ext uri="{BB962C8B-B14F-4D97-AF65-F5344CB8AC3E}">
        <p14:creationId xmlns:p14="http://schemas.microsoft.com/office/powerpoint/2010/main" xmlns="" val="2969556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i="1" dirty="0"/>
              <a:t>Hermes </a:t>
            </a:r>
            <a:r>
              <a:rPr lang="it-IT" sz="3200" i="1" dirty="0" smtClean="0"/>
              <a:t>ordina a Calipso di lasciare Odisseo</a:t>
            </a:r>
            <a:r>
              <a:rPr lang="it-IT" sz="3200" dirty="0" smtClean="0"/>
              <a:t>, Gerard </a:t>
            </a:r>
            <a:r>
              <a:rPr lang="it-IT" sz="3200" dirty="0"/>
              <a:t>de </a:t>
            </a:r>
            <a:r>
              <a:rPr lang="it-IT" sz="3200" dirty="0" err="1"/>
              <a:t>Lairesse</a:t>
            </a:r>
            <a:r>
              <a:rPr lang="it-IT" sz="3200" dirty="0"/>
              <a:t> (circa 1670)</a:t>
            </a:r>
          </a:p>
        </p:txBody>
      </p:sp>
      <p:pic>
        <p:nvPicPr>
          <p:cNvPr id="4" name="Segnaposto contenuto 3" descr="800px-'Hermes_Ordering_Calypso_to_Release_Odysseus'_by_Gerard_de_Lairesse,_c._1670.JPG"/>
          <p:cNvPicPr>
            <a:picLocks noGrp="1" noChangeAspect="1"/>
          </p:cNvPicPr>
          <p:nvPr>
            <p:ph idx="1"/>
          </p:nvPr>
        </p:nvPicPr>
        <p:blipFill>
          <a:blip r:embed="rId2">
            <a:extLst>
              <a:ext uri="{28A0092B-C50C-407E-A947-70E740481C1C}">
                <a14:useLocalDpi xmlns:a14="http://schemas.microsoft.com/office/drawing/2010/main" xmlns="" val="0"/>
              </a:ext>
            </a:extLst>
          </a:blip>
          <a:srcRect l="-23642" r="-23642"/>
          <a:stretch>
            <a:fillRect/>
          </a:stretch>
        </p:blipFill>
        <p:spPr>
          <a:xfrm>
            <a:off x="-355103" y="1417638"/>
            <a:ext cx="9892261" cy="5440362"/>
          </a:xfrm>
        </p:spPr>
      </p:pic>
    </p:spTree>
    <p:extLst>
      <p:ext uri="{BB962C8B-B14F-4D97-AF65-F5344CB8AC3E}">
        <p14:creationId xmlns:p14="http://schemas.microsoft.com/office/powerpoint/2010/main" xmlns="" val="253452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Calvino, "Italiani, vi esorto ai classici", </a:t>
            </a:r>
            <a:r>
              <a:rPr lang="it-IT" i="1" dirty="0" smtClean="0"/>
              <a:t>L'Espresso</a:t>
            </a:r>
            <a:r>
              <a:rPr lang="it-IT" dirty="0" smtClean="0"/>
              <a:t>, 28/6/1981 </a:t>
            </a:r>
            <a:endParaRPr lang="it-IT" dirty="0"/>
          </a:p>
        </p:txBody>
      </p:sp>
      <p:sp>
        <p:nvSpPr>
          <p:cNvPr id="3" name="Segnaposto contenuto 2"/>
          <p:cNvSpPr>
            <a:spLocks noGrp="1"/>
          </p:cNvSpPr>
          <p:nvPr>
            <p:ph idx="1"/>
          </p:nvPr>
        </p:nvSpPr>
        <p:spPr/>
        <p:txBody>
          <a:bodyPr>
            <a:normAutofit/>
          </a:bodyPr>
          <a:lstStyle/>
          <a:p>
            <a:pPr marL="0" indent="0">
              <a:buNone/>
            </a:pPr>
            <a:endParaRPr lang="it-IT" sz="4000" dirty="0" smtClean="0"/>
          </a:p>
          <a:p>
            <a:pPr marL="0" indent="0">
              <a:buNone/>
            </a:pPr>
            <a:r>
              <a:rPr lang="it-IT" sz="4000" dirty="0" smtClean="0"/>
              <a:t>Un classico è un libro che non ha mai finito di dire quel che ha da dire.</a:t>
            </a:r>
            <a:endParaRPr lang="it-IT" sz="4000" dirty="0"/>
          </a:p>
        </p:txBody>
      </p:sp>
    </p:spTree>
    <p:extLst>
      <p:ext uri="{BB962C8B-B14F-4D97-AF65-F5344CB8AC3E}">
        <p14:creationId xmlns:p14="http://schemas.microsoft.com/office/powerpoint/2010/main" xmlns="" val="2914613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i="1" dirty="0" err="1"/>
              <a:t>Odysseus</a:t>
            </a:r>
            <a:r>
              <a:rPr lang="it-IT" sz="3200" i="1" dirty="0"/>
              <a:t> und </a:t>
            </a:r>
            <a:r>
              <a:rPr lang="it-IT" sz="3200" i="1" dirty="0" err="1" smtClean="0"/>
              <a:t>Kalypso</a:t>
            </a:r>
            <a:r>
              <a:rPr lang="it-IT" sz="3200" dirty="0"/>
              <a:t>,</a:t>
            </a:r>
            <a:r>
              <a:rPr lang="it-IT" sz="3200" dirty="0" smtClean="0"/>
              <a:t> </a:t>
            </a:r>
            <a:r>
              <a:rPr lang="it-IT" sz="3200" dirty="0"/>
              <a:t>Arnold </a:t>
            </a:r>
            <a:r>
              <a:rPr lang="it-IT" sz="3200" dirty="0" err="1"/>
              <a:t>Böcklin</a:t>
            </a:r>
            <a:r>
              <a:rPr lang="it-IT" sz="3200" dirty="0"/>
              <a:t> (1883)</a:t>
            </a:r>
          </a:p>
        </p:txBody>
      </p:sp>
      <p:pic>
        <p:nvPicPr>
          <p:cNvPr id="4" name="Segnaposto contenuto 3" descr="800px-Arnold_Böcklin_008.jpg"/>
          <p:cNvPicPr>
            <a:picLocks noGrp="1" noChangeAspect="1"/>
          </p:cNvPicPr>
          <p:nvPr>
            <p:ph idx="1"/>
          </p:nvPr>
        </p:nvPicPr>
        <p:blipFill>
          <a:blip r:embed="rId2">
            <a:extLst>
              <a:ext uri="{28A0092B-C50C-407E-A947-70E740481C1C}">
                <a14:useLocalDpi xmlns:a14="http://schemas.microsoft.com/office/drawing/2010/main" xmlns="" val="0"/>
              </a:ext>
            </a:extLst>
          </a:blip>
          <a:srcRect l="-13073" r="-13073"/>
          <a:stretch>
            <a:fillRect/>
          </a:stretch>
        </p:blipFill>
        <p:spPr>
          <a:xfrm>
            <a:off x="-413115" y="1318575"/>
            <a:ext cx="9930066" cy="5461153"/>
          </a:xfrm>
        </p:spPr>
      </p:pic>
    </p:spTree>
    <p:extLst>
      <p:ext uri="{BB962C8B-B14F-4D97-AF65-F5344CB8AC3E}">
        <p14:creationId xmlns:p14="http://schemas.microsoft.com/office/powerpoint/2010/main" xmlns="" val="554595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A </a:t>
            </a:r>
            <a:r>
              <a:rPr lang="it-IT" i="1" dirty="0" err="1" smtClean="0"/>
              <a:t>Perfeição</a:t>
            </a:r>
            <a:r>
              <a:rPr lang="it-IT" dirty="0" smtClean="0"/>
              <a:t>, </a:t>
            </a:r>
            <a:r>
              <a:rPr lang="it-IT" dirty="0" err="1" smtClean="0"/>
              <a:t>Eça</a:t>
            </a:r>
            <a:r>
              <a:rPr lang="it-IT" dirty="0" smtClean="0"/>
              <a:t> de </a:t>
            </a:r>
            <a:r>
              <a:rPr lang="it-IT" dirty="0" err="1" smtClean="0"/>
              <a:t>Queirós</a:t>
            </a:r>
            <a:r>
              <a:rPr lang="it-IT" dirty="0" smtClean="0"/>
              <a:t> (1897)</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t>So perfettamente che Penelope ti è molto inferiore in bellezza, sapienza e maestà. Tu sarai eternamente bella e giovane, finché dureranno gli Dei: ed ella, in pochi anni, conoscerà la malinconia delle rughe, dei capelli bianchi, dei dolori della decrepitezza... Ma, o Dea, proprio per ciò che ella ha di incompleto, di fragile, di grossolano e di mortale, io la amo e ricerco la sua compagnia consimile... O Dea tu sei quell'essere terrificante che ha sempre ragione...</a:t>
            </a:r>
            <a:endParaRPr lang="it-IT" dirty="0"/>
          </a:p>
        </p:txBody>
      </p:sp>
    </p:spTree>
    <p:extLst>
      <p:ext uri="{BB962C8B-B14F-4D97-AF65-F5344CB8AC3E}">
        <p14:creationId xmlns:p14="http://schemas.microsoft.com/office/powerpoint/2010/main" xmlns="" val="1416218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G. Pascoli, </a:t>
            </a:r>
            <a:r>
              <a:rPr lang="it-IT" sz="4000" i="1" dirty="0" smtClean="0"/>
              <a:t>L'ultimo viaggio</a:t>
            </a:r>
            <a:r>
              <a:rPr lang="it-IT" sz="4000" dirty="0" smtClean="0"/>
              <a:t>, 1904</a:t>
            </a:r>
            <a:endParaRPr lang="it-IT" sz="4000"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a:t>E </a:t>
            </a:r>
            <a:r>
              <a:rPr lang="it-IT" b="1" dirty="0" smtClean="0"/>
              <a:t>fosca</a:t>
            </a:r>
            <a:r>
              <a:rPr lang="it-IT" dirty="0"/>
              <a:t> intorno le </a:t>
            </a:r>
            <a:r>
              <a:rPr lang="it-IT" dirty="0" err="1"/>
              <a:t>crescea</a:t>
            </a:r>
            <a:r>
              <a:rPr lang="it-IT" dirty="0"/>
              <a:t> la selva</a:t>
            </a:r>
            <a:br>
              <a:rPr lang="it-IT" dirty="0"/>
            </a:br>
            <a:r>
              <a:rPr lang="it-IT" dirty="0"/>
              <a:t>d’ontani e </a:t>
            </a:r>
            <a:r>
              <a:rPr lang="it-IT" dirty="0" smtClean="0"/>
              <a:t>d’odoriferi</a:t>
            </a:r>
            <a:r>
              <a:rPr lang="it-IT" dirty="0"/>
              <a:t> </a:t>
            </a:r>
            <a:r>
              <a:rPr lang="it-IT" dirty="0" smtClean="0"/>
              <a:t>cipressi</a:t>
            </a:r>
            <a:r>
              <a:rPr lang="it-IT" dirty="0"/>
              <a:t>;</a:t>
            </a:r>
            <a:br>
              <a:rPr lang="it-IT" dirty="0"/>
            </a:br>
            <a:r>
              <a:rPr lang="it-IT" dirty="0"/>
              <a:t>e falchi e gufi e </a:t>
            </a:r>
            <a:r>
              <a:rPr lang="it-IT" dirty="0" smtClean="0"/>
              <a:t>garrule</a:t>
            </a:r>
            <a:r>
              <a:rPr lang="it-IT" dirty="0"/>
              <a:t> cornacchie</a:t>
            </a:r>
            <a:br>
              <a:rPr lang="it-IT" dirty="0"/>
            </a:br>
            <a:r>
              <a:rPr lang="it-IT" dirty="0"/>
              <a:t>v’</a:t>
            </a:r>
            <a:r>
              <a:rPr lang="it-IT" dirty="0" err="1"/>
              <a:t>aveano</a:t>
            </a:r>
            <a:r>
              <a:rPr lang="it-IT" dirty="0"/>
              <a:t> il nido. E non dei vivi alcuno,</a:t>
            </a:r>
            <a:br>
              <a:rPr lang="it-IT" dirty="0"/>
            </a:br>
            <a:r>
              <a:rPr lang="it-IT" dirty="0"/>
              <a:t>né dio né uomo, vi poneva il piede.</a:t>
            </a:r>
            <a:br>
              <a:rPr lang="it-IT" dirty="0"/>
            </a:br>
            <a:r>
              <a:rPr lang="it-IT" dirty="0"/>
              <a:t>Or tra le foglie della selva i falchi</a:t>
            </a:r>
            <a:br>
              <a:rPr lang="it-IT" dirty="0"/>
            </a:br>
            <a:r>
              <a:rPr lang="it-IT" dirty="0" err="1"/>
              <a:t>battean</a:t>
            </a:r>
            <a:r>
              <a:rPr lang="it-IT" dirty="0"/>
              <a:t> le rumorose </a:t>
            </a:r>
            <a:r>
              <a:rPr lang="it-IT" dirty="0" err="1"/>
              <a:t>ale</a:t>
            </a:r>
            <a:r>
              <a:rPr lang="it-IT" dirty="0" smtClean="0"/>
              <a:t>,</a:t>
            </a:r>
            <a:r>
              <a:rPr lang="it-IT" dirty="0"/>
              <a:t> e dai buchi</a:t>
            </a:r>
            <a:br>
              <a:rPr lang="it-IT" dirty="0"/>
            </a:br>
            <a:r>
              <a:rPr lang="it-IT" dirty="0"/>
              <a:t>soffiavano, dei vecchi alberi, i gufi,</a:t>
            </a:r>
            <a:br>
              <a:rPr lang="it-IT" dirty="0"/>
            </a:br>
            <a:r>
              <a:rPr lang="it-IT" dirty="0"/>
              <a:t>e dai rami le garrule cornacchie</a:t>
            </a:r>
            <a:br>
              <a:rPr lang="it-IT" dirty="0"/>
            </a:br>
            <a:r>
              <a:rPr lang="it-IT" dirty="0" err="1"/>
              <a:t>garrian</a:t>
            </a:r>
            <a:r>
              <a:rPr lang="it-IT" dirty="0"/>
              <a:t> di cosa che </a:t>
            </a:r>
            <a:r>
              <a:rPr lang="it-IT" dirty="0" err="1"/>
              <a:t>avvenia</a:t>
            </a:r>
            <a:r>
              <a:rPr lang="it-IT" dirty="0"/>
              <a:t> nel mare.</a:t>
            </a:r>
            <a:br>
              <a:rPr lang="it-IT" dirty="0"/>
            </a:br>
            <a:endParaRPr lang="it-IT" dirty="0"/>
          </a:p>
        </p:txBody>
      </p:sp>
    </p:spTree>
    <p:extLst>
      <p:ext uri="{BB962C8B-B14F-4D97-AF65-F5344CB8AC3E}">
        <p14:creationId xmlns:p14="http://schemas.microsoft.com/office/powerpoint/2010/main" xmlns="" val="270255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Pascoli</a:t>
            </a:r>
            <a:endParaRPr lang="it-IT" dirty="0"/>
          </a:p>
        </p:txBody>
      </p:sp>
      <p:sp>
        <p:nvSpPr>
          <p:cNvPr id="3" name="Segnaposto contenuto 2"/>
          <p:cNvSpPr>
            <a:spLocks noGrp="1"/>
          </p:cNvSpPr>
          <p:nvPr>
            <p:ph idx="1"/>
          </p:nvPr>
        </p:nvSpPr>
        <p:spPr>
          <a:xfrm>
            <a:off x="457200" y="1600200"/>
            <a:ext cx="8369300" cy="4749800"/>
          </a:xfrm>
        </p:spPr>
        <p:txBody>
          <a:bodyPr>
            <a:normAutofit fontScale="85000" lnSpcReduction="20000"/>
          </a:bodyPr>
          <a:lstStyle/>
          <a:p>
            <a:pPr marL="0" indent="0">
              <a:buNone/>
            </a:pPr>
            <a:r>
              <a:rPr lang="it-IT" dirty="0" smtClean="0"/>
              <a:t>Era </a:t>
            </a:r>
            <a:r>
              <a:rPr lang="it-IT" dirty="0"/>
              <a:t>Odisseo: lo riportava il mare</a:t>
            </a:r>
            <a:br>
              <a:rPr lang="it-IT" dirty="0"/>
            </a:br>
            <a:r>
              <a:rPr lang="it-IT" dirty="0"/>
              <a:t>alla sua dea: lo riportava morto</a:t>
            </a:r>
            <a:br>
              <a:rPr lang="it-IT" dirty="0"/>
            </a:br>
            <a:r>
              <a:rPr lang="it-IT" dirty="0"/>
              <a:t>alla </a:t>
            </a:r>
            <a:r>
              <a:rPr lang="it-IT" b="1" dirty="0"/>
              <a:t>Nasconditrice</a:t>
            </a:r>
            <a:r>
              <a:rPr lang="it-IT" dirty="0"/>
              <a:t> solitaria,</a:t>
            </a:r>
            <a:br>
              <a:rPr lang="it-IT" dirty="0"/>
            </a:br>
            <a:r>
              <a:rPr lang="it-IT" dirty="0"/>
              <a:t>all’isola deserta che </a:t>
            </a:r>
            <a:r>
              <a:rPr lang="it-IT" dirty="0" smtClean="0"/>
              <a:t>frondeggia</a:t>
            </a:r>
            <a:r>
              <a:rPr lang="it-IT" dirty="0"/>
              <a:t/>
            </a:r>
            <a:br>
              <a:rPr lang="it-IT" dirty="0"/>
            </a:br>
            <a:r>
              <a:rPr lang="it-IT" dirty="0" smtClean="0"/>
              <a:t>nell’ombelico</a:t>
            </a:r>
            <a:r>
              <a:rPr lang="it-IT" dirty="0"/>
              <a:t> dell’eterno mare.</a:t>
            </a:r>
            <a:br>
              <a:rPr lang="it-IT" dirty="0"/>
            </a:br>
            <a:r>
              <a:rPr lang="it-IT" dirty="0"/>
              <a:t>Nudo tornava chi rigò di pianto</a:t>
            </a:r>
            <a:br>
              <a:rPr lang="it-IT" dirty="0"/>
            </a:br>
            <a:r>
              <a:rPr lang="it-IT" dirty="0"/>
              <a:t>le vesti eterne che la dea gli dava</a:t>
            </a:r>
            <a:r>
              <a:rPr lang="it-IT" dirty="0" smtClean="0"/>
              <a:t>;</a:t>
            </a:r>
            <a:r>
              <a:rPr lang="it-IT" dirty="0"/>
              <a:t/>
            </a:r>
            <a:br>
              <a:rPr lang="it-IT" dirty="0"/>
            </a:br>
            <a:r>
              <a:rPr lang="it-IT" dirty="0"/>
              <a:t>bianco e tremante nella morte ancora,</a:t>
            </a:r>
            <a:br>
              <a:rPr lang="it-IT" dirty="0"/>
            </a:br>
            <a:r>
              <a:rPr lang="it-IT" dirty="0"/>
              <a:t>chi l’immortale gioventù non volle</a:t>
            </a:r>
            <a:r>
              <a:rPr lang="it-IT" dirty="0" smtClean="0"/>
              <a:t>.</a:t>
            </a:r>
            <a:r>
              <a:rPr lang="it-IT" dirty="0"/>
              <a:t/>
            </a:r>
            <a:br>
              <a:rPr lang="it-IT" dirty="0"/>
            </a:br>
            <a:r>
              <a:rPr lang="it-IT" dirty="0"/>
              <a:t>Ed ella avvolse l’uomo nella nube</a:t>
            </a:r>
            <a:br>
              <a:rPr lang="it-IT" dirty="0"/>
            </a:br>
            <a:r>
              <a:rPr lang="it-IT" dirty="0"/>
              <a:t>dei suoi capelli; ed ululò sul flutto</a:t>
            </a:r>
            <a:br>
              <a:rPr lang="it-IT" dirty="0"/>
            </a:br>
            <a:r>
              <a:rPr lang="it-IT" dirty="0"/>
              <a:t>sterile, dove non l’</a:t>
            </a:r>
            <a:r>
              <a:rPr lang="it-IT" dirty="0" err="1"/>
              <a:t>udia</a:t>
            </a:r>
            <a:r>
              <a:rPr lang="it-IT" dirty="0"/>
              <a:t> nessuno:</a:t>
            </a:r>
            <a:br>
              <a:rPr lang="it-IT" dirty="0"/>
            </a:br>
            <a:r>
              <a:rPr lang="it-IT" dirty="0"/>
              <a:t>– Non esser mai! non esser mai! più nulla,</a:t>
            </a:r>
            <a:br>
              <a:rPr lang="it-IT" dirty="0"/>
            </a:br>
            <a:r>
              <a:rPr lang="it-IT" dirty="0"/>
              <a:t>ma meno morte, che non esser più! </a:t>
            </a:r>
            <a:r>
              <a:rPr lang="it-IT" dirty="0" smtClean="0"/>
              <a:t>–</a:t>
            </a:r>
            <a:endParaRPr lang="it-IT" dirty="0"/>
          </a:p>
        </p:txBody>
      </p:sp>
    </p:spTree>
    <p:extLst>
      <p:ext uri="{BB962C8B-B14F-4D97-AF65-F5344CB8AC3E}">
        <p14:creationId xmlns:p14="http://schemas.microsoft.com/office/powerpoint/2010/main" xmlns="" val="89976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i="1" dirty="0" smtClean="0"/>
              <a:t>Calypso,</a:t>
            </a:r>
            <a:r>
              <a:rPr lang="it-IT" sz="3200" dirty="0" smtClean="0"/>
              <a:t> </a:t>
            </a:r>
            <a:r>
              <a:rPr lang="it-IT" sz="3200" dirty="0"/>
              <a:t>George Hitchcock </a:t>
            </a:r>
            <a:r>
              <a:rPr lang="it-IT" sz="3200" dirty="0" smtClean="0"/>
              <a:t>(</a:t>
            </a:r>
            <a:r>
              <a:rPr lang="it-IT" sz="3200" dirty="0" err="1" smtClean="0"/>
              <a:t>ca</a:t>
            </a:r>
            <a:r>
              <a:rPr lang="it-IT" sz="3200" dirty="0" smtClean="0"/>
              <a:t>. 1906</a:t>
            </a:r>
            <a:r>
              <a:rPr lang="it-IT" sz="3200" dirty="0"/>
              <a:t>)</a:t>
            </a:r>
          </a:p>
        </p:txBody>
      </p:sp>
      <p:pic>
        <p:nvPicPr>
          <p:cNvPr id="4" name="Segnaposto contenuto 3"/>
          <p:cNvPicPr>
            <a:picLocks noGrp="1" noChangeAspect="1"/>
          </p:cNvPicPr>
          <p:nvPr>
            <p:ph idx="1"/>
          </p:nvPr>
        </p:nvPicPr>
        <p:blipFill>
          <a:blip r:embed="rId2"/>
          <a:srcRect l="-63190" r="-63190"/>
          <a:stretch>
            <a:fillRect/>
          </a:stretch>
        </p:blipFill>
        <p:spPr>
          <a:xfrm>
            <a:off x="-244816" y="1600200"/>
            <a:ext cx="9648902" cy="5306524"/>
          </a:xfrm>
        </p:spPr>
      </p:pic>
    </p:spTree>
    <p:extLst>
      <p:ext uri="{BB962C8B-B14F-4D97-AF65-F5344CB8AC3E}">
        <p14:creationId xmlns:p14="http://schemas.microsoft.com/office/powerpoint/2010/main" xmlns="" val="406802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Cesare Pavese, </a:t>
            </a:r>
            <a:r>
              <a:rPr lang="it-IT" i="1" dirty="0" smtClean="0"/>
              <a:t>L'Isola </a:t>
            </a:r>
            <a:r>
              <a:rPr lang="it-IT" dirty="0" smtClean="0"/>
              <a:t>(1947)</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r>
              <a:rPr lang="it-IT" dirty="0" err="1"/>
              <a:t>C</a:t>
            </a:r>
            <a:r>
              <a:rPr lang="it-IT" dirty="0" err="1" smtClean="0"/>
              <a:t>alispo</a:t>
            </a:r>
            <a:r>
              <a:rPr lang="it-IT" dirty="0" smtClean="0"/>
              <a:t>: Temo il risveglio, come tu temi la morte. ecco, prima ero morta, ora lo so. Non restava di me su quest'isola che la voce del mare e del vento. Oh non era un patire. </a:t>
            </a:r>
            <a:r>
              <a:rPr lang="it-IT" dirty="0"/>
              <a:t>D</a:t>
            </a:r>
            <a:r>
              <a:rPr lang="it-IT" dirty="0" smtClean="0"/>
              <a:t>ormivo. Ma da quando sei giunto hai portato un'altra isola in te.</a:t>
            </a:r>
          </a:p>
          <a:p>
            <a:pPr marL="0" indent="0">
              <a:buNone/>
            </a:pPr>
            <a:r>
              <a:rPr lang="it-IT" dirty="0" smtClean="0"/>
              <a:t>Odisseo: Da troppo tempo la cerco. Tu non sai quel che sia avvistare una terra e socchiudere gli occhi ogni volta per illudersi. Io non posso accettare e tacere.</a:t>
            </a:r>
          </a:p>
          <a:p>
            <a:pPr marL="0" indent="0">
              <a:buNone/>
            </a:pPr>
            <a:r>
              <a:rPr lang="it-IT" dirty="0" smtClean="0"/>
              <a:t>Calipso: Eppure, Odisseo, voi uomini dite che ritrovare quel che si è perduto è sempre un male. Il passato non torna. Nulla regge all'andare del tempo. </a:t>
            </a:r>
            <a:endParaRPr lang="it-IT" dirty="0"/>
          </a:p>
        </p:txBody>
      </p:sp>
    </p:spTree>
    <p:extLst>
      <p:ext uri="{BB962C8B-B14F-4D97-AF65-F5344CB8AC3E}">
        <p14:creationId xmlns:p14="http://schemas.microsoft.com/office/powerpoint/2010/main" xmlns="" val="364121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Cesare Pavese, </a:t>
            </a:r>
            <a:r>
              <a:rPr lang="it-IT" i="1" dirty="0" smtClean="0"/>
              <a:t>L'Isola </a:t>
            </a:r>
            <a:r>
              <a:rPr lang="it-IT" dirty="0" smtClean="0"/>
              <a:t>(1947)</a:t>
            </a:r>
            <a:endParaRPr lang="it-IT" dirty="0"/>
          </a:p>
        </p:txBody>
      </p:sp>
      <p:sp>
        <p:nvSpPr>
          <p:cNvPr id="3" name="Segnaposto contenuto 2"/>
          <p:cNvSpPr>
            <a:spLocks noGrp="1"/>
          </p:cNvSpPr>
          <p:nvPr>
            <p:ph idx="1"/>
          </p:nvPr>
        </p:nvSpPr>
        <p:spPr/>
        <p:txBody>
          <a:bodyPr>
            <a:normAutofit/>
          </a:bodyPr>
          <a:lstStyle/>
          <a:p>
            <a:pPr marL="0" indent="0">
              <a:buNone/>
            </a:pPr>
            <a:r>
              <a:rPr lang="it-IT" dirty="0" err="1" smtClean="0"/>
              <a:t>Calispo</a:t>
            </a:r>
            <a:r>
              <a:rPr lang="it-IT" dirty="0" smtClean="0"/>
              <a:t>: «</a:t>
            </a:r>
            <a:r>
              <a:rPr lang="it-IT" dirty="0"/>
              <a:t>Quello che sono è quasi </a:t>
            </a:r>
            <a:r>
              <a:rPr lang="it-IT" dirty="0" smtClean="0"/>
              <a:t>nulla</a:t>
            </a:r>
            <a:r>
              <a:rPr lang="el-GR" dirty="0" smtClean="0"/>
              <a:t>,</a:t>
            </a:r>
            <a:r>
              <a:rPr lang="it-IT" dirty="0" smtClean="0"/>
              <a:t> </a:t>
            </a:r>
            <a:r>
              <a:rPr lang="it-IT" dirty="0"/>
              <a:t>caro. Quasi mortale, quasi un’ombra come te. È un lungo sonno cominciato </a:t>
            </a:r>
            <a:r>
              <a:rPr lang="it-IT" dirty="0" err="1"/>
              <a:t>chissa</a:t>
            </a:r>
            <a:r>
              <a:rPr lang="it-IT" dirty="0"/>
              <a:t>̀ quando e tu sei giunto in questo sonno come un sogno. Temo l’alba, il risveglio. Se tu vai via, è il </a:t>
            </a:r>
            <a:r>
              <a:rPr lang="it-IT" dirty="0" smtClean="0"/>
              <a:t>risveglio». </a:t>
            </a:r>
            <a:endParaRPr lang="it-IT" dirty="0"/>
          </a:p>
        </p:txBody>
      </p:sp>
    </p:spTree>
    <p:extLst>
      <p:ext uri="{BB962C8B-B14F-4D97-AF65-F5344CB8AC3E}">
        <p14:creationId xmlns:p14="http://schemas.microsoft.com/office/powerpoint/2010/main" xmlns="" val="2208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5. 215-224</a:t>
            </a:r>
            <a:endParaRPr lang="it-IT" dirty="0"/>
          </a:p>
        </p:txBody>
      </p:sp>
      <p:sp>
        <p:nvSpPr>
          <p:cNvPr id="3" name="Segnaposto contenuto 2"/>
          <p:cNvSpPr>
            <a:spLocks noGrp="1"/>
          </p:cNvSpPr>
          <p:nvPr>
            <p:ph idx="1"/>
          </p:nvPr>
        </p:nvSpPr>
        <p:spPr>
          <a:xfrm>
            <a:off x="313553" y="1575848"/>
            <a:ext cx="8638396" cy="4865241"/>
          </a:xfrm>
        </p:spPr>
        <p:txBody>
          <a:bodyPr>
            <a:normAutofit/>
          </a:bodyPr>
          <a:lstStyle/>
          <a:p>
            <a:pPr marL="0" indent="0">
              <a:buNone/>
            </a:pPr>
            <a:r>
              <a:rPr lang="it-IT" sz="2400" dirty="0" smtClean="0"/>
              <a:t>«Dea possente, non ti adirare per questo con me: lo so</a:t>
            </a:r>
          </a:p>
          <a:p>
            <a:pPr marL="0" indent="0">
              <a:buNone/>
            </a:pPr>
            <a:r>
              <a:rPr lang="it-IT" sz="2400" dirty="0" smtClean="0"/>
              <a:t>bene anche io, che la </a:t>
            </a:r>
            <a:r>
              <a:rPr lang="it-IT" sz="2400" dirty="0" smtClean="0">
                <a:solidFill>
                  <a:srgbClr val="FF0000"/>
                </a:solidFill>
              </a:rPr>
              <a:t>saggia</a:t>
            </a:r>
            <a:r>
              <a:rPr lang="it-IT" sz="2400" dirty="0" smtClean="0"/>
              <a:t> (</a:t>
            </a:r>
            <a:r>
              <a:rPr lang="el-GR" sz="2400" dirty="0" smtClean="0"/>
              <a:t>περίφρων</a:t>
            </a:r>
            <a:r>
              <a:rPr lang="it-IT" sz="2400" dirty="0" smtClean="0"/>
              <a:t>) Penelope </a:t>
            </a:r>
          </a:p>
          <a:p>
            <a:pPr marL="0" indent="0">
              <a:buNone/>
            </a:pPr>
            <a:r>
              <a:rPr lang="it-IT" sz="2400" dirty="0" smtClean="0"/>
              <a:t>a vederla è inferiore a te per bellezza e statura:</a:t>
            </a:r>
          </a:p>
          <a:p>
            <a:pPr marL="0" indent="0">
              <a:buNone/>
            </a:pPr>
            <a:r>
              <a:rPr lang="it-IT" sz="2400" dirty="0" smtClean="0"/>
              <a:t>lei infatti è mortale, e tu immortale e senza vecchiaia.</a:t>
            </a:r>
          </a:p>
          <a:p>
            <a:pPr marL="0" indent="0">
              <a:buNone/>
            </a:pPr>
            <a:r>
              <a:rPr lang="it-IT" sz="2400" dirty="0" smtClean="0"/>
              <a:t>Ma anche così desidero e voglio ogni giorno</a:t>
            </a:r>
          </a:p>
          <a:p>
            <a:pPr marL="0" indent="0">
              <a:buNone/>
            </a:pPr>
            <a:r>
              <a:rPr lang="it-IT" sz="2400" dirty="0" smtClean="0"/>
              <a:t>giungere a casa e vedere il giorno del ritorno.</a:t>
            </a:r>
          </a:p>
          <a:p>
            <a:pPr marL="0" indent="0">
              <a:buNone/>
            </a:pPr>
            <a:r>
              <a:rPr lang="it-IT" sz="2400" dirty="0" smtClean="0"/>
              <a:t>E se un dio mi fa naufragare sul mare scuro come vino,</a:t>
            </a:r>
          </a:p>
          <a:p>
            <a:pPr marL="0" indent="0">
              <a:buNone/>
            </a:pPr>
            <a:r>
              <a:rPr lang="it-IT" sz="2400" dirty="0" smtClean="0"/>
              <a:t>saprà sopportare, perché ho un animo paziente nel petto:</a:t>
            </a:r>
          </a:p>
          <a:p>
            <a:pPr marL="0" indent="0">
              <a:buNone/>
            </a:pPr>
            <a:r>
              <a:rPr lang="it-IT" sz="2400" dirty="0" smtClean="0"/>
              <a:t>sventure ne ho tante patite e tante sofferte</a:t>
            </a:r>
          </a:p>
          <a:p>
            <a:pPr marL="0" indent="0">
              <a:buNone/>
            </a:pPr>
            <a:r>
              <a:rPr lang="it-IT" sz="2400" dirty="0" smtClean="0"/>
              <a:t>tra le onde e in guerra: sia con esse anche questa».</a:t>
            </a:r>
          </a:p>
          <a:p>
            <a:pPr marL="0" indent="0">
              <a:buNone/>
            </a:pPr>
            <a:endParaRPr lang="it-IT" sz="2400" dirty="0" smtClean="0"/>
          </a:p>
          <a:p>
            <a:pPr marL="0" indent="0">
              <a:buNone/>
            </a:pPr>
            <a:endParaRPr lang="it-IT" sz="2800" dirty="0" smtClean="0"/>
          </a:p>
          <a:p>
            <a:pPr marL="0" indent="0">
              <a:buNone/>
            </a:pPr>
            <a:endParaRPr lang="it-IT" sz="2800" dirty="0"/>
          </a:p>
        </p:txBody>
      </p:sp>
    </p:spTree>
    <p:extLst>
      <p:ext uri="{BB962C8B-B14F-4D97-AF65-F5344CB8AC3E}">
        <p14:creationId xmlns:p14="http://schemas.microsoft.com/office/powerpoint/2010/main" xmlns="" val="83445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sp>
        <p:nvSpPr>
          <p:cNvPr id="3" name="Segnaposto contenuto 2"/>
          <p:cNvSpPr>
            <a:spLocks noGrp="1"/>
          </p:cNvSpPr>
          <p:nvPr>
            <p:ph idx="1"/>
          </p:nvPr>
        </p:nvSpPr>
        <p:spPr/>
        <p:txBody>
          <a:bodyPr>
            <a:normAutofit/>
          </a:bodyPr>
          <a:lstStyle/>
          <a:p>
            <a:pPr marL="0" indent="0">
              <a:buNone/>
            </a:pPr>
            <a:endParaRPr lang="it-IT" sz="4000" dirty="0" smtClean="0"/>
          </a:p>
          <a:p>
            <a:pPr marL="0" indent="0">
              <a:buNone/>
            </a:pPr>
            <a:r>
              <a:rPr lang="it-IT" sz="4000" dirty="0" smtClean="0"/>
              <a:t>Un classico è un libro che non ha mai finito di dire quel che può dire.</a:t>
            </a:r>
            <a:endParaRPr lang="it-IT" sz="4000" dirty="0"/>
          </a:p>
        </p:txBody>
      </p:sp>
    </p:spTree>
    <p:extLst>
      <p:ext uri="{BB962C8B-B14F-4D97-AF65-F5344CB8AC3E}">
        <p14:creationId xmlns:p14="http://schemas.microsoft.com/office/powerpoint/2010/main" xmlns="" val="247484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Times New Roman"/>
                <a:cs typeface="Times New Roman"/>
              </a:rPr>
              <a:t>Ermeneutica diacronica</a:t>
            </a:r>
            <a:endParaRPr lang="it-IT" dirty="0">
              <a:latin typeface="Times New Roman"/>
              <a:cs typeface="Times New Roman"/>
            </a:endParaRPr>
          </a:p>
        </p:txBody>
      </p:sp>
      <p:sp>
        <p:nvSpPr>
          <p:cNvPr id="3" name="Segnaposto contenuto 2"/>
          <p:cNvSpPr>
            <a:spLocks noGrp="1"/>
          </p:cNvSpPr>
          <p:nvPr>
            <p:ph idx="1"/>
          </p:nvPr>
        </p:nvSpPr>
        <p:spPr>
          <a:xfrm>
            <a:off x="457199" y="1223818"/>
            <a:ext cx="8502073" cy="5426364"/>
          </a:xfrm>
        </p:spPr>
        <p:txBody>
          <a:bodyPr>
            <a:normAutofit fontScale="92500" lnSpcReduction="20000"/>
          </a:bodyPr>
          <a:lstStyle/>
          <a:p>
            <a:pPr lvl="0"/>
            <a:r>
              <a:rPr lang="it-IT" dirty="0">
                <a:latin typeface="Times New Roman"/>
                <a:cs typeface="Times New Roman"/>
              </a:rPr>
              <a:t>La ricerca sul mondo antico è sempre in evoluzione e per questo vengono di volta in volta chiariti alcuni aspetti del lessico, della lingua e della civiltà che portano a una revisione delle traduzioni. </a:t>
            </a:r>
          </a:p>
          <a:p>
            <a:pPr lvl="0"/>
            <a:r>
              <a:rPr lang="it-IT" dirty="0">
                <a:latin typeface="Times New Roman"/>
                <a:cs typeface="Times New Roman"/>
              </a:rPr>
              <a:t>Si tratta di </a:t>
            </a:r>
            <a:r>
              <a:rPr lang="it-IT" dirty="0">
                <a:solidFill>
                  <a:srgbClr val="FF0000"/>
                </a:solidFill>
                <a:latin typeface="Times New Roman"/>
                <a:cs typeface="Times New Roman"/>
              </a:rPr>
              <a:t>codificare</a:t>
            </a:r>
            <a:r>
              <a:rPr lang="it-IT" dirty="0">
                <a:latin typeface="Times New Roman"/>
                <a:cs typeface="Times New Roman"/>
              </a:rPr>
              <a:t> il linguaggio di una civiltà lontana nel tempo, che pertanto mostra lati oscuri e meccanismi di funzionamento che spesso sono inspiegabili.</a:t>
            </a:r>
          </a:p>
          <a:p>
            <a:pPr lvl="0"/>
            <a:r>
              <a:rPr lang="it-IT" dirty="0">
                <a:latin typeface="Times New Roman"/>
                <a:cs typeface="Times New Roman"/>
              </a:rPr>
              <a:t>Il traduttore apporta molto di suo nel suo lavoro di interpretazione, legato alla sua sensibilità e </a:t>
            </a:r>
            <a:r>
              <a:rPr lang="it-IT" dirty="0" smtClean="0">
                <a:latin typeface="Times New Roman"/>
                <a:cs typeface="Times New Roman"/>
              </a:rPr>
              <a:t>alla sua condizione, </a:t>
            </a:r>
            <a:r>
              <a:rPr lang="it-IT" dirty="0">
                <a:latin typeface="Times New Roman"/>
                <a:cs typeface="Times New Roman"/>
              </a:rPr>
              <a:t>ma anche </a:t>
            </a:r>
            <a:r>
              <a:rPr lang="it-IT" dirty="0" smtClean="0">
                <a:latin typeface="Times New Roman"/>
                <a:cs typeface="Times New Roman"/>
              </a:rPr>
              <a:t>al mondo </a:t>
            </a:r>
            <a:r>
              <a:rPr lang="it-IT" dirty="0">
                <a:latin typeface="Times New Roman"/>
                <a:cs typeface="Times New Roman"/>
              </a:rPr>
              <a:t>in cui vive che ne determina inesorabilmente le scelte lessicali, l’attenzione verso determinati fenomeni piuttosto che altri</a:t>
            </a:r>
            <a:r>
              <a:rPr lang="it-IT" dirty="0" smtClean="0">
                <a:latin typeface="Times New Roman"/>
                <a:cs typeface="Times New Roman"/>
              </a:rPr>
              <a:t>.</a:t>
            </a:r>
            <a:endParaRPr lang="it-IT" dirty="0">
              <a:latin typeface="Times New Roman"/>
              <a:cs typeface="Times New Roman"/>
            </a:endParaRPr>
          </a:p>
        </p:txBody>
      </p:sp>
    </p:spTree>
    <p:extLst>
      <p:ext uri="{BB962C8B-B14F-4D97-AF65-F5344CB8AC3E}">
        <p14:creationId xmlns:p14="http://schemas.microsoft.com/office/powerpoint/2010/main" xmlns="" val="271115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46176"/>
          </a:xfrm>
        </p:spPr>
        <p:txBody>
          <a:bodyPr>
            <a:noAutofit/>
          </a:bodyPr>
          <a:lstStyle/>
          <a:p>
            <a:pPr algn="l"/>
            <a:r>
              <a:rPr lang="it-IT" sz="2400" dirty="0" smtClean="0">
                <a:latin typeface="Times New Roman"/>
                <a:cs typeface="Times New Roman"/>
              </a:rPr>
              <a:t>B. Croce</a:t>
            </a:r>
            <a:r>
              <a:rPr lang="it-IT" sz="2400" dirty="0">
                <a:latin typeface="Times New Roman"/>
                <a:cs typeface="Times New Roman"/>
              </a:rPr>
              <a:t>, </a:t>
            </a:r>
            <a:r>
              <a:rPr lang="it-IT" sz="2400" i="1" dirty="0">
                <a:latin typeface="Times New Roman"/>
                <a:cs typeface="Times New Roman"/>
              </a:rPr>
              <a:t>Estetica come scienza dell’espressione e linguistica generale. Teoria e storia, </a:t>
            </a:r>
            <a:r>
              <a:rPr lang="it-IT" sz="2400" dirty="0">
                <a:latin typeface="Times New Roman"/>
                <a:cs typeface="Times New Roman"/>
              </a:rPr>
              <a:t>a cura di G. </a:t>
            </a:r>
            <a:r>
              <a:rPr lang="it-IT" sz="2400" dirty="0" err="1">
                <a:latin typeface="Times New Roman"/>
                <a:cs typeface="Times New Roman"/>
              </a:rPr>
              <a:t>Galasso</a:t>
            </a:r>
            <a:r>
              <a:rPr lang="it-IT" sz="2400" dirty="0">
                <a:latin typeface="Times New Roman"/>
                <a:cs typeface="Times New Roman"/>
              </a:rPr>
              <a:t>, Adelphi, </a:t>
            </a:r>
            <a:r>
              <a:rPr lang="it-IT" sz="2400" dirty="0" smtClean="0">
                <a:latin typeface="Times New Roman"/>
                <a:cs typeface="Times New Roman"/>
              </a:rPr>
              <a:t>Milano 1990</a:t>
            </a:r>
            <a:r>
              <a:rPr lang="it-IT" sz="2400" dirty="0">
                <a:latin typeface="Times New Roman"/>
                <a:cs typeface="Times New Roman"/>
              </a:rPr>
              <a:t>, </a:t>
            </a:r>
            <a:r>
              <a:rPr lang="it-IT" sz="2400" dirty="0" smtClean="0">
                <a:latin typeface="Times New Roman"/>
                <a:cs typeface="Times New Roman"/>
              </a:rPr>
              <a:t>p. 86</a:t>
            </a:r>
            <a:r>
              <a:rPr lang="it-IT" sz="2400" dirty="0">
                <a:latin typeface="Times New Roman"/>
                <a:cs typeface="Times New Roman"/>
              </a:rPr>
              <a:t/>
            </a:r>
            <a:br>
              <a:rPr lang="it-IT" sz="2400" dirty="0">
                <a:latin typeface="Times New Roman"/>
                <a:cs typeface="Times New Roman"/>
              </a:rPr>
            </a:br>
            <a:endParaRPr lang="it-IT" sz="2400" dirty="0">
              <a:latin typeface="Times New Roman"/>
              <a:cs typeface="Times New Roman"/>
            </a:endParaRPr>
          </a:p>
        </p:txBody>
      </p:sp>
      <p:sp>
        <p:nvSpPr>
          <p:cNvPr id="3" name="Segnaposto contenuto 2"/>
          <p:cNvSpPr>
            <a:spLocks noGrp="1"/>
          </p:cNvSpPr>
          <p:nvPr>
            <p:ph idx="1"/>
          </p:nvPr>
        </p:nvSpPr>
        <p:spPr>
          <a:xfrm>
            <a:off x="457200" y="2108311"/>
            <a:ext cx="8229600" cy="4017852"/>
          </a:xfrm>
        </p:spPr>
        <p:txBody>
          <a:bodyPr>
            <a:normAutofit fontScale="92500" lnSpcReduction="20000"/>
          </a:bodyPr>
          <a:lstStyle/>
          <a:p>
            <a:pPr marL="0" indent="0">
              <a:buNone/>
            </a:pPr>
            <a:r>
              <a:rPr lang="it-IT" dirty="0">
                <a:latin typeface="Times New Roman"/>
                <a:cs typeface="Times New Roman"/>
              </a:rPr>
              <a:t>I singoli fatti espressivi sono altrettanti individui, l’uno non </a:t>
            </a:r>
            <a:r>
              <a:rPr lang="it-IT" b="1" dirty="0">
                <a:latin typeface="Times New Roman"/>
                <a:cs typeface="Times New Roman"/>
              </a:rPr>
              <a:t>ragguagliabile</a:t>
            </a:r>
            <a:r>
              <a:rPr lang="it-IT" dirty="0">
                <a:latin typeface="Times New Roman"/>
                <a:cs typeface="Times New Roman"/>
              </a:rPr>
              <a:t> con l’altro, se non nella comune </a:t>
            </a:r>
            <a:r>
              <a:rPr lang="it-IT" dirty="0" smtClean="0">
                <a:latin typeface="Times New Roman"/>
                <a:cs typeface="Times New Roman"/>
              </a:rPr>
              <a:t>qualità </a:t>
            </a:r>
            <a:r>
              <a:rPr lang="it-IT" dirty="0">
                <a:latin typeface="Times New Roman"/>
                <a:cs typeface="Times New Roman"/>
              </a:rPr>
              <a:t>di espressione. Per adoperare il linguaggio delle scuole, l’espressione è una specie che non </a:t>
            </a:r>
            <a:r>
              <a:rPr lang="it-IT" dirty="0" smtClean="0">
                <a:latin typeface="Times New Roman"/>
                <a:cs typeface="Times New Roman"/>
              </a:rPr>
              <a:t>pu</a:t>
            </a:r>
            <a:r>
              <a:rPr lang="it-IT" dirty="0">
                <a:latin typeface="Times New Roman"/>
                <a:cs typeface="Times New Roman"/>
              </a:rPr>
              <a:t>ò</a:t>
            </a:r>
            <a:r>
              <a:rPr lang="it-IT" dirty="0" smtClean="0">
                <a:latin typeface="Times New Roman"/>
                <a:cs typeface="Times New Roman"/>
              </a:rPr>
              <a:t> </a:t>
            </a:r>
            <a:r>
              <a:rPr lang="it-IT" dirty="0">
                <a:latin typeface="Times New Roman"/>
                <a:cs typeface="Times New Roman"/>
              </a:rPr>
              <a:t>fungere a sua volta da genere. Variano le impressioni ossia i contenuti; ogni contenuto è diverso da ogni altro, </a:t>
            </a:r>
            <a:r>
              <a:rPr lang="it-IT" dirty="0" smtClean="0">
                <a:latin typeface="Times New Roman"/>
                <a:cs typeface="Times New Roman"/>
              </a:rPr>
              <a:t>perché </a:t>
            </a:r>
            <a:r>
              <a:rPr lang="it-IT" dirty="0">
                <a:latin typeface="Times New Roman"/>
                <a:cs typeface="Times New Roman"/>
              </a:rPr>
              <a:t>niente si ripete nella vita; e </a:t>
            </a:r>
            <a:r>
              <a:rPr lang="it-IT" b="1" dirty="0">
                <a:latin typeface="Times New Roman"/>
                <a:cs typeface="Times New Roman"/>
              </a:rPr>
              <a:t>al variare continuo dei contenuti corrisponde la </a:t>
            </a:r>
            <a:r>
              <a:rPr lang="it-IT" b="1" dirty="0" smtClean="0">
                <a:latin typeface="Times New Roman"/>
                <a:cs typeface="Times New Roman"/>
              </a:rPr>
              <a:t>varietà </a:t>
            </a:r>
            <a:r>
              <a:rPr lang="it-IT" b="1" dirty="0">
                <a:latin typeface="Times New Roman"/>
                <a:cs typeface="Times New Roman"/>
              </a:rPr>
              <a:t>irriducibile delle forme espressive, sintesi estetiche delle </a:t>
            </a:r>
            <a:r>
              <a:rPr lang="it-IT" b="1" dirty="0" smtClean="0">
                <a:latin typeface="Times New Roman"/>
                <a:cs typeface="Times New Roman"/>
              </a:rPr>
              <a:t>impressioni</a:t>
            </a:r>
            <a:r>
              <a:rPr lang="it-IT" dirty="0" smtClean="0">
                <a:latin typeface="Times New Roman"/>
                <a:cs typeface="Times New Roman"/>
              </a:rPr>
              <a:t>.</a:t>
            </a:r>
            <a:endParaRPr lang="it-IT" dirty="0">
              <a:latin typeface="Times New Roman"/>
              <a:cs typeface="Times New Roman"/>
            </a:endParaRPr>
          </a:p>
          <a:p>
            <a:endParaRPr lang="it-IT" dirty="0"/>
          </a:p>
        </p:txBody>
      </p:sp>
    </p:spTree>
    <p:extLst>
      <p:ext uri="{BB962C8B-B14F-4D97-AF65-F5344CB8AC3E}">
        <p14:creationId xmlns:p14="http://schemas.microsoft.com/office/powerpoint/2010/main" xmlns="" val="164320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a:cs typeface="Times New Roman"/>
              </a:rPr>
              <a:t>Tradurre</a:t>
            </a:r>
            <a:endParaRPr lang="it-IT" i="1" dirty="0">
              <a:latin typeface="Times New Roman"/>
              <a:cs typeface="Times New Roman"/>
            </a:endParaRPr>
          </a:p>
        </p:txBody>
      </p:sp>
      <p:sp>
        <p:nvSpPr>
          <p:cNvPr id="3" name="Segnaposto contenuto 2"/>
          <p:cNvSpPr>
            <a:spLocks noGrp="1"/>
          </p:cNvSpPr>
          <p:nvPr>
            <p:ph idx="1"/>
          </p:nvPr>
        </p:nvSpPr>
        <p:spPr/>
        <p:txBody>
          <a:bodyPr>
            <a:normAutofit/>
          </a:bodyPr>
          <a:lstStyle/>
          <a:p>
            <a:pPr marL="0" indent="0">
              <a:buNone/>
            </a:pPr>
            <a:r>
              <a:rPr lang="it-IT" dirty="0" smtClean="0">
                <a:latin typeface="Times New Roman"/>
                <a:cs typeface="Times New Roman"/>
              </a:rPr>
              <a:t>‘Tradurre</a:t>
            </a:r>
            <a:r>
              <a:rPr lang="it-IT" dirty="0">
                <a:latin typeface="Times New Roman"/>
                <a:cs typeface="Times New Roman"/>
              </a:rPr>
              <a:t>’</a:t>
            </a:r>
            <a:r>
              <a:rPr lang="it-IT" dirty="0" smtClean="0">
                <a:latin typeface="Times New Roman"/>
                <a:cs typeface="Times New Roman"/>
              </a:rPr>
              <a:t> è una pretesa</a:t>
            </a:r>
            <a:r>
              <a:rPr lang="it-IT" dirty="0">
                <a:latin typeface="Times New Roman"/>
                <a:cs typeface="Times New Roman"/>
              </a:rPr>
              <a:t>: trasferire nella lingua </a:t>
            </a:r>
            <a:r>
              <a:rPr lang="it-IT" dirty="0" smtClean="0">
                <a:latin typeface="Times New Roman"/>
                <a:cs typeface="Times New Roman"/>
              </a:rPr>
              <a:t>d’arrivo </a:t>
            </a:r>
            <a:r>
              <a:rPr lang="it-IT" dirty="0">
                <a:latin typeface="Times New Roman"/>
                <a:cs typeface="Times New Roman"/>
              </a:rPr>
              <a:t>il complesso semantico, il sistema di valori e addirittura la prosodia presenti nel testo di partenza. Il metodo era stato sperimentato da Hölderlin nella sua traduzione di Pindaro?, seguendo il principio del </a:t>
            </a:r>
            <a:r>
              <a:rPr lang="it-IT" i="1" dirty="0">
                <a:latin typeface="Times New Roman"/>
                <a:cs typeface="Times New Roman"/>
              </a:rPr>
              <a:t>verbo pro verbo. </a:t>
            </a:r>
            <a:r>
              <a:rPr lang="it-IT" dirty="0">
                <a:latin typeface="Times New Roman"/>
                <a:cs typeface="Times New Roman"/>
              </a:rPr>
              <a:t>Addirittura è stato teorizzato il processo di </a:t>
            </a:r>
            <a:r>
              <a:rPr lang="it-IT" i="1" dirty="0">
                <a:latin typeface="Times New Roman"/>
                <a:cs typeface="Times New Roman"/>
              </a:rPr>
              <a:t>invisibilità </a:t>
            </a:r>
            <a:r>
              <a:rPr lang="it-IT" dirty="0">
                <a:latin typeface="Times New Roman"/>
                <a:cs typeface="Times New Roman"/>
              </a:rPr>
              <a:t>del </a:t>
            </a:r>
            <a:r>
              <a:rPr lang="it-IT" dirty="0" smtClean="0">
                <a:latin typeface="Times New Roman"/>
                <a:cs typeface="Times New Roman"/>
              </a:rPr>
              <a:t>traduttore. </a:t>
            </a:r>
            <a:endParaRPr lang="it-IT" dirty="0">
              <a:latin typeface="Times New Roman"/>
              <a:cs typeface="Times New Roman"/>
            </a:endParaRPr>
          </a:p>
        </p:txBody>
      </p:sp>
    </p:spTree>
    <p:extLst>
      <p:ext uri="{BB962C8B-B14F-4D97-AF65-F5344CB8AC3E}">
        <p14:creationId xmlns:p14="http://schemas.microsoft.com/office/powerpoint/2010/main" xmlns="" val="285821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a:cs typeface="Times New Roman"/>
              </a:rPr>
              <a:t>Vertere</a:t>
            </a:r>
            <a:endParaRPr lang="it-IT" i="1" dirty="0">
              <a:latin typeface="Times New Roman"/>
              <a:cs typeface="Times New Roman"/>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dirty="0">
                <a:latin typeface="Times New Roman"/>
                <a:cs typeface="Times New Roman"/>
              </a:rPr>
              <a:t>“Vertere” è usato nei prologhi plautini per indicare l’atto del tradurre, significa “rovesciare”, sottoporre un testo a un mutamento radicale, a una metamorfosi, che fa assumere all’enunciato le caratteristiche di una forma nuova, benché il testo </a:t>
            </a:r>
            <a:r>
              <a:rPr lang="it-IT" i="1" dirty="0" err="1">
                <a:latin typeface="Times New Roman"/>
                <a:cs typeface="Times New Roman"/>
              </a:rPr>
              <a:t>conversus</a:t>
            </a:r>
            <a:r>
              <a:rPr lang="it-IT" dirty="0">
                <a:latin typeface="Times New Roman"/>
                <a:cs typeface="Times New Roman"/>
              </a:rPr>
              <a:t> conservi </a:t>
            </a:r>
            <a:r>
              <a:rPr lang="it-IT" i="1" dirty="0" err="1">
                <a:latin typeface="Times New Roman"/>
                <a:cs typeface="Times New Roman"/>
              </a:rPr>
              <a:t>indicia</a:t>
            </a:r>
            <a:r>
              <a:rPr lang="it-IT" dirty="0">
                <a:latin typeface="Times New Roman"/>
                <a:cs typeface="Times New Roman"/>
              </a:rPr>
              <a:t> </a:t>
            </a:r>
            <a:r>
              <a:rPr lang="it-IT" dirty="0" err="1">
                <a:latin typeface="Times New Roman"/>
                <a:cs typeface="Times New Roman"/>
              </a:rPr>
              <a:t>ο</a:t>
            </a:r>
            <a:r>
              <a:rPr lang="it-IT" dirty="0">
                <a:latin typeface="Times New Roman"/>
                <a:cs typeface="Times New Roman"/>
              </a:rPr>
              <a:t> </a:t>
            </a:r>
            <a:r>
              <a:rPr lang="it-IT" i="1" dirty="0">
                <a:latin typeface="Times New Roman"/>
                <a:cs typeface="Times New Roman"/>
              </a:rPr>
              <a:t>documenta</a:t>
            </a:r>
            <a:r>
              <a:rPr lang="it-IT" dirty="0">
                <a:latin typeface="Times New Roman"/>
                <a:cs typeface="Times New Roman"/>
              </a:rPr>
              <a:t> della sua condizione precedente. Si tratta cioè di una operazione che tiene conto della sensibilità, dell’orizzonte </a:t>
            </a:r>
            <a:r>
              <a:rPr lang="it-IT" dirty="0" smtClean="0">
                <a:latin typeface="Times New Roman"/>
                <a:cs typeface="Times New Roman"/>
              </a:rPr>
              <a:t>d’attesa </a:t>
            </a:r>
            <a:r>
              <a:rPr lang="it-IT" dirty="0">
                <a:latin typeface="Times New Roman"/>
                <a:cs typeface="Times New Roman"/>
              </a:rPr>
              <a:t>e dei processi culturali della lingua di arrivo.</a:t>
            </a:r>
          </a:p>
          <a:p>
            <a:pPr marL="0" indent="0">
              <a:buNone/>
            </a:pPr>
            <a:endParaRPr lang="it-IT" dirty="0"/>
          </a:p>
        </p:txBody>
      </p:sp>
    </p:spTree>
    <p:extLst>
      <p:ext uri="{BB962C8B-B14F-4D97-AF65-F5344CB8AC3E}">
        <p14:creationId xmlns:p14="http://schemas.microsoft.com/office/powerpoint/2010/main" xmlns="" val="13779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a:cs typeface="Times New Roman"/>
              </a:rPr>
              <a:t>Riprodurre</a:t>
            </a:r>
            <a:endParaRPr lang="it-IT" i="1" dirty="0">
              <a:latin typeface="Times New Roman"/>
              <a:cs typeface="Times New Roman"/>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latin typeface="Times New Roman"/>
                <a:cs typeface="Times New Roman"/>
              </a:rPr>
              <a:t>È</a:t>
            </a:r>
            <a:r>
              <a:rPr lang="it-IT" b="1" dirty="0" smtClean="0">
                <a:latin typeface="Times New Roman"/>
                <a:cs typeface="Times New Roman"/>
              </a:rPr>
              <a:t> </a:t>
            </a:r>
            <a:r>
              <a:rPr lang="it-IT" dirty="0" smtClean="0">
                <a:latin typeface="Times New Roman"/>
                <a:cs typeface="Times New Roman"/>
              </a:rPr>
              <a:t>il </a:t>
            </a:r>
            <a:r>
              <a:rPr lang="it-IT" dirty="0">
                <a:latin typeface="Times New Roman"/>
                <a:cs typeface="Times New Roman"/>
              </a:rPr>
              <a:t>vero e proprio senso dell’approccio e del lavoro sui testi </a:t>
            </a:r>
            <a:r>
              <a:rPr lang="it-IT" dirty="0" smtClean="0">
                <a:latin typeface="Times New Roman"/>
                <a:cs typeface="Times New Roman"/>
              </a:rPr>
              <a:t>antichi, perché un </a:t>
            </a:r>
            <a:r>
              <a:rPr lang="it-IT" dirty="0" smtClean="0">
                <a:solidFill>
                  <a:srgbClr val="000000"/>
                </a:solidFill>
                <a:latin typeface="Times New Roman"/>
                <a:cs typeface="Times New Roman"/>
              </a:rPr>
              <a:t>classico </a:t>
            </a:r>
            <a:r>
              <a:rPr lang="it-IT" dirty="0">
                <a:solidFill>
                  <a:srgbClr val="000000"/>
                </a:solidFill>
                <a:latin typeface="Times New Roman"/>
                <a:cs typeface="Times New Roman"/>
              </a:rPr>
              <a:t>è soggetto sempre a nuove interpretazioni, si presta </a:t>
            </a:r>
            <a:r>
              <a:rPr lang="it-IT" dirty="0">
                <a:latin typeface="Times New Roman"/>
                <a:cs typeface="Times New Roman"/>
              </a:rPr>
              <a:t>a letture molteplici. In questo senso un testo può essere letto sotto diverse prospettive e ogni volta esso significa qualcosa di nuovo, intercetta una nuova domanda alla quale sa dare una nuova risposta. Ogni traduzione deve essere una interpretazione del testo antico, che ne ribadisca allo stesso tempo la sua validità perpetua.</a:t>
            </a:r>
          </a:p>
          <a:p>
            <a:pPr marL="0" indent="0">
              <a:buNone/>
            </a:pPr>
            <a:endParaRPr lang="it-IT" dirty="0"/>
          </a:p>
        </p:txBody>
      </p:sp>
    </p:spTree>
    <p:extLst>
      <p:ext uri="{BB962C8B-B14F-4D97-AF65-F5344CB8AC3E}">
        <p14:creationId xmlns:p14="http://schemas.microsoft.com/office/powerpoint/2010/main" xmlns="" val="315073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Omero, </a:t>
            </a:r>
            <a:r>
              <a:rPr lang="it-IT" i="1" dirty="0" smtClean="0"/>
              <a:t>Odissea</a:t>
            </a:r>
            <a:r>
              <a:rPr lang="it-IT" dirty="0" smtClean="0"/>
              <a:t>, 5. 63-73</a:t>
            </a:r>
            <a:endParaRPr lang="it-IT" dirty="0"/>
          </a:p>
        </p:txBody>
      </p:sp>
      <p:sp>
        <p:nvSpPr>
          <p:cNvPr id="3" name="Segnaposto contenuto 2"/>
          <p:cNvSpPr>
            <a:spLocks noGrp="1"/>
          </p:cNvSpPr>
          <p:nvPr>
            <p:ph idx="1"/>
          </p:nvPr>
        </p:nvSpPr>
        <p:spPr>
          <a:xfrm>
            <a:off x="457200" y="1866539"/>
            <a:ext cx="8508930" cy="4574550"/>
          </a:xfrm>
        </p:spPr>
        <p:txBody>
          <a:bodyPr>
            <a:normAutofit fontScale="92500" lnSpcReduction="20000"/>
          </a:bodyPr>
          <a:lstStyle/>
          <a:p>
            <a:pPr marL="0" indent="0">
              <a:buNone/>
            </a:pPr>
            <a:r>
              <a:rPr lang="it-IT" sz="2800" dirty="0" smtClean="0"/>
              <a:t>Un bosco (</a:t>
            </a:r>
            <a:r>
              <a:rPr lang="el-GR" sz="2800" dirty="0" smtClean="0"/>
              <a:t>ὕλη</a:t>
            </a:r>
            <a:r>
              <a:rPr lang="it-IT" sz="2800" dirty="0" smtClean="0"/>
              <a:t>) rigoglioso cresceva intorno alla grotta:</a:t>
            </a:r>
          </a:p>
          <a:p>
            <a:pPr marL="0" indent="0">
              <a:buNone/>
            </a:pPr>
            <a:r>
              <a:rPr lang="it-IT" sz="2800" dirty="0" smtClean="0"/>
              <a:t>l'ontano, il pioppo e il cipresso odoroso.</a:t>
            </a:r>
          </a:p>
          <a:p>
            <a:pPr marL="0" indent="0">
              <a:buNone/>
            </a:pPr>
            <a:r>
              <a:rPr lang="it-IT" sz="2800" dirty="0" smtClean="0"/>
              <a:t>Uccelli con grandi ali vi avevano il nido:</a:t>
            </a:r>
          </a:p>
          <a:p>
            <a:pPr marL="0" indent="0">
              <a:buNone/>
            </a:pPr>
            <a:r>
              <a:rPr lang="it-IT" sz="2800" dirty="0" smtClean="0"/>
              <a:t>gufi, sparvieri e corvi di mare</a:t>
            </a:r>
          </a:p>
          <a:p>
            <a:pPr marL="0" indent="0">
              <a:buNone/>
            </a:pPr>
            <a:r>
              <a:rPr lang="it-IT" sz="2800" dirty="0" smtClean="0"/>
              <a:t>ciarlieri, che amano le </a:t>
            </a:r>
            <a:r>
              <a:rPr lang="it-IT" sz="2800" dirty="0" err="1" smtClean="0"/>
              <a:t>cacce</a:t>
            </a:r>
            <a:r>
              <a:rPr lang="it-IT" sz="2800" dirty="0" smtClean="0"/>
              <a:t> marine.</a:t>
            </a:r>
          </a:p>
          <a:p>
            <a:pPr marL="0" indent="0">
              <a:buNone/>
            </a:pPr>
            <a:r>
              <a:rPr lang="it-IT" sz="2800" dirty="0" smtClean="0"/>
              <a:t>Attorno alla grotta (</a:t>
            </a:r>
            <a:r>
              <a:rPr lang="el-GR" sz="2800" dirty="0" smtClean="0"/>
              <a:t>σπείος</a:t>
            </a:r>
            <a:r>
              <a:rPr lang="it-IT" sz="2800" dirty="0" smtClean="0"/>
              <a:t>) profonda, s'allungava</a:t>
            </a:r>
          </a:p>
          <a:p>
            <a:pPr marL="0" indent="0">
              <a:buNone/>
            </a:pPr>
            <a:r>
              <a:rPr lang="it-IT" sz="2800" dirty="0" smtClean="0"/>
              <a:t>vigorosa una vite, ed era fiorita di grappoli. </a:t>
            </a:r>
          </a:p>
          <a:p>
            <a:pPr marL="0" indent="0">
              <a:buNone/>
            </a:pPr>
            <a:r>
              <a:rPr lang="it-IT" sz="2800" dirty="0" smtClean="0"/>
              <a:t>Quattro fonti sgorgavano in fila con limpida (</a:t>
            </a:r>
            <a:r>
              <a:rPr lang="el-GR" sz="2800" dirty="0" smtClean="0"/>
              <a:t>λευκῳ</a:t>
            </a:r>
            <a:r>
              <a:rPr lang="it-IT" sz="2800" dirty="0" smtClean="0"/>
              <a:t>)</a:t>
            </a:r>
            <a:r>
              <a:rPr lang="el-GR" sz="2800" dirty="0" smtClean="0"/>
              <a:t> </a:t>
            </a:r>
            <a:r>
              <a:rPr lang="it-IT" sz="2800" dirty="0" smtClean="0"/>
              <a:t>acqua,</a:t>
            </a:r>
          </a:p>
          <a:p>
            <a:pPr marL="0" indent="0">
              <a:buNone/>
            </a:pPr>
            <a:r>
              <a:rPr lang="it-IT" sz="2800" dirty="0" smtClean="0"/>
              <a:t>vicine tra loro e rivolte in parti diverse.</a:t>
            </a:r>
          </a:p>
          <a:p>
            <a:pPr marL="0" indent="0">
              <a:buNone/>
            </a:pPr>
            <a:r>
              <a:rPr lang="it-IT" sz="2800" dirty="0" smtClean="0"/>
              <a:t>V'erano introno morbidi prati fioriti di viole </a:t>
            </a:r>
          </a:p>
          <a:p>
            <a:pPr marL="0" indent="0">
              <a:buNone/>
            </a:pPr>
            <a:r>
              <a:rPr lang="it-IT" sz="2800" dirty="0" smtClean="0"/>
              <a:t>e di sedano.</a:t>
            </a:r>
          </a:p>
          <a:p>
            <a:pPr marL="0" indent="0">
              <a:buNone/>
            </a:pPr>
            <a:endParaRPr lang="it-IT" sz="2800" dirty="0"/>
          </a:p>
        </p:txBody>
      </p:sp>
    </p:spTree>
    <p:extLst>
      <p:ext uri="{BB962C8B-B14F-4D97-AF65-F5344CB8AC3E}">
        <p14:creationId xmlns:p14="http://schemas.microsoft.com/office/powerpoint/2010/main" xmlns="" val="356605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005" y="274638"/>
            <a:ext cx="8767223" cy="1068844"/>
          </a:xfrm>
        </p:spPr>
        <p:txBody>
          <a:bodyPr>
            <a:normAutofit/>
          </a:bodyPr>
          <a:lstStyle/>
          <a:p>
            <a:r>
              <a:rPr lang="it-IT" sz="3200" dirty="0" err="1"/>
              <a:t>Jan</a:t>
            </a:r>
            <a:r>
              <a:rPr lang="it-IT" sz="3200" dirty="0"/>
              <a:t> </a:t>
            </a:r>
            <a:r>
              <a:rPr lang="it-IT" sz="3200" dirty="0" err="1"/>
              <a:t>Brueghel</a:t>
            </a:r>
            <a:r>
              <a:rPr lang="it-IT" sz="3200" dirty="0"/>
              <a:t> </a:t>
            </a:r>
            <a:r>
              <a:rPr lang="it-IT" sz="3200" dirty="0" smtClean="0"/>
              <a:t>il Vecchio, </a:t>
            </a:r>
            <a:r>
              <a:rPr lang="it-IT" sz="3200" i="1" dirty="0" smtClean="0"/>
              <a:t>Odisseo e Calipso</a:t>
            </a:r>
            <a:r>
              <a:rPr lang="it-IT" sz="3200" dirty="0" smtClean="0"/>
              <a:t>, </a:t>
            </a:r>
            <a:r>
              <a:rPr lang="it-IT" sz="3200" dirty="0"/>
              <a:t>1616</a:t>
            </a:r>
          </a:p>
        </p:txBody>
      </p:sp>
      <p:pic>
        <p:nvPicPr>
          <p:cNvPr id="4" name="Segnaposto contenuto 3" descr="Odysseus_and_Calypso.jpg"/>
          <p:cNvPicPr>
            <a:picLocks noGrp="1" noChangeAspect="1"/>
          </p:cNvPicPr>
          <p:nvPr>
            <p:ph idx="1"/>
          </p:nvPr>
        </p:nvPicPr>
        <p:blipFill>
          <a:blip r:embed="rId2">
            <a:extLst>
              <a:ext uri="{28A0092B-C50C-407E-A947-70E740481C1C}">
                <a14:useLocalDpi xmlns:a14="http://schemas.microsoft.com/office/drawing/2010/main" xmlns="" val="0"/>
              </a:ext>
            </a:extLst>
          </a:blip>
          <a:srcRect l="-16429" r="-16429"/>
          <a:stretch>
            <a:fillRect/>
          </a:stretch>
        </p:blipFill>
        <p:spPr>
          <a:xfrm>
            <a:off x="-423332" y="1343482"/>
            <a:ext cx="9948333" cy="5471200"/>
          </a:xfrm>
        </p:spPr>
      </p:pic>
    </p:spTree>
    <p:extLst>
      <p:ext uri="{BB962C8B-B14F-4D97-AF65-F5344CB8AC3E}">
        <p14:creationId xmlns:p14="http://schemas.microsoft.com/office/powerpoint/2010/main" xmlns="" val="2824595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TotalTime>
  <Words>1693</Words>
  <Application>Microsoft Macintosh PowerPoint</Application>
  <PresentationFormat>Presentazione su schermo (4:3)</PresentationFormat>
  <Paragraphs>119</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Scrittura, tradizione, interpretazione</vt:lpstr>
      <vt:lpstr>I. Calvino, "Italiani, vi esorto ai classici", L'Espresso, 28/6/1981 </vt:lpstr>
      <vt:lpstr>Ermeneutica diacronica</vt:lpstr>
      <vt:lpstr>B. Croce, Estetica come scienza dell’espressione e linguistica generale. Teoria e storia, a cura di G. Galasso, Adelphi, Milano 1990, p. 86 </vt:lpstr>
      <vt:lpstr>Tradurre</vt:lpstr>
      <vt:lpstr>Vertere</vt:lpstr>
      <vt:lpstr>Riprodurre</vt:lpstr>
      <vt:lpstr>Omero, Odissea, 5. 63-73</vt:lpstr>
      <vt:lpstr>Jan Brueghel il Vecchio, Odisseo e Calipso, 1616</vt:lpstr>
      <vt:lpstr>Odisseo ospite dalla ninfa Calypso, Hendrick van Balen (circa 1616)</vt:lpstr>
      <vt:lpstr>Omero, Odissea, 5. 118-128</vt:lpstr>
      <vt:lpstr>Calypso calling heaven and earth to witness her sincere affection to Ulysses Angelica Kauffman (18th-century)</vt:lpstr>
      <vt:lpstr>Omero, Odissea, 5. 148-158</vt:lpstr>
      <vt:lpstr>Omero, Odissea, 5. 203-212</vt:lpstr>
      <vt:lpstr>Omero, Odissea, 5. 215-224</vt:lpstr>
      <vt:lpstr>Omero, Odissea, 101-2</vt:lpstr>
      <vt:lpstr>P. De Ronsard, Les parolles que dist Calypson 1569</vt:lpstr>
      <vt:lpstr>Jean-René Ladmiral, L'Odyssée comme paradigme philosophique </vt:lpstr>
      <vt:lpstr>Hermes ordina a Calipso di lasciare Odisseo, Gerard de Lairesse (circa 1670)</vt:lpstr>
      <vt:lpstr>Odysseus und Kalypso, Arnold Böcklin (1883)</vt:lpstr>
      <vt:lpstr>A Perfeição, Eça de Queirós (1897)</vt:lpstr>
      <vt:lpstr>G. Pascoli, L'ultimo viaggio, 1904</vt:lpstr>
      <vt:lpstr>Pascoli</vt:lpstr>
      <vt:lpstr>Calypso, George Hitchcock (ca. 1906)</vt:lpstr>
      <vt:lpstr>Cesare Pavese, L'Isola (1947)</vt:lpstr>
      <vt:lpstr>Cesare Pavese, L'Isola (1947)</vt:lpstr>
      <vt:lpstr>Omero, Odissea, 5. 215-224</vt:lpstr>
      <vt:lpstr>Diapositiva 28</vt:lpstr>
    </vt:vector>
  </TitlesOfParts>
  <Company>Università di Perugia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Scrivere, interpretare</dc:title>
  <dc:creator>Donato Loscalzo</dc:creator>
  <cp:lastModifiedBy>PC</cp:lastModifiedBy>
  <cp:revision>33</cp:revision>
  <dcterms:created xsi:type="dcterms:W3CDTF">2018-10-07T06:49:15Z</dcterms:created>
  <dcterms:modified xsi:type="dcterms:W3CDTF">2018-10-12T14:25:57Z</dcterms:modified>
</cp:coreProperties>
</file>