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8" r:id="rId4"/>
    <p:sldId id="260" r:id="rId5"/>
    <p:sldId id="261" r:id="rId6"/>
    <p:sldId id="262" r:id="rId7"/>
    <p:sldId id="263" r:id="rId8"/>
    <p:sldId id="264" r:id="rId9"/>
    <p:sldId id="265" r:id="rId10"/>
    <p:sldId id="266" r:id="rId11"/>
    <p:sldId id="259" r:id="rId12"/>
    <p:sldId id="267" r:id="rId13"/>
    <p:sldId id="268" r:id="rId14"/>
    <p:sldId id="269" r:id="rId15"/>
    <p:sldId id="270" r:id="rId16"/>
    <p:sldId id="272" r:id="rId17"/>
    <p:sldId id="273" r:id="rId18"/>
    <p:sldId id="271" r:id="rId19"/>
    <p:sldId id="274" r:id="rId20"/>
    <p:sldId id="275" r:id="rId21"/>
    <p:sldId id="276"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611F2B-1EDD-4EB2-AF7F-E002ACFEE4E2}" type="datetimeFigureOut">
              <a:rPr lang="it-IT" smtClean="0"/>
              <a:t>19/09/2018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C630BA-C389-4895-B2A6-7F2551D421D0}"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F074E5A4-09A2-43A9-9F31-1AC9EBF3B7F4}" type="datetime1">
              <a:rPr lang="it-IT" smtClean="0"/>
              <a:t>19/09/2018</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4C9C619-6768-421C-96C8-2875B80D9943}" type="slidenum">
              <a:rPr lang="it-IT" smtClean="0"/>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303EE45-0349-46FF-BC57-1F311A1874F7}" type="datetime1">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4C9C619-6768-421C-96C8-2875B80D9943}"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24C9C619-6768-421C-96C8-2875B80D9943}" type="slidenum">
              <a:rPr lang="it-IT" smtClean="0"/>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30A4AFBA-68AF-4351-870A-AD9B8883DE2B}" type="datetime1">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6ACE3883-4367-497A-B736-F87205D46041}" type="datetime1">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24C9C619-6768-421C-96C8-2875B80D9943}" type="slidenum">
              <a:rPr lang="it-IT" smtClean="0"/>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5786D941-A222-4E30-B1AB-A50CF7A2F62E}" type="datetime1">
              <a:rPr lang="it-IT" smtClean="0"/>
              <a:t>19/09/2018</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4C9C619-6768-421C-96C8-2875B80D9943}" type="slidenum">
              <a:rPr lang="it-IT" smtClean="0"/>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53D692B5-7689-4659-9533-A05FD393F352}" type="datetime1">
              <a:rPr lang="it-IT" smtClean="0"/>
              <a:t>19/09/2018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4C9C619-6768-421C-96C8-2875B80D9943}" type="slidenum">
              <a:rPr lang="it-IT" smtClean="0"/>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BB272389-F4A6-4837-88FF-5B1F70DA7165}" type="datetime1">
              <a:rPr lang="it-IT" smtClean="0"/>
              <a:t>19/09/2018</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24C9C619-6768-421C-96C8-2875B80D9943}" type="slidenum">
              <a:rPr lang="it-IT" smtClean="0"/>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E3025EF-E247-40CD-8799-76C47619495D}" type="datetime1">
              <a:rPr lang="it-IT" smtClean="0"/>
              <a:t>19/09/2018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24C9C619-6768-421C-96C8-2875B80D9943}"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9242B585-485E-45B9-B149-4D0D364535AD}" type="datetime1">
              <a:rPr lang="it-IT" smtClean="0"/>
              <a:t>19/09/2018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4C9C619-6768-421C-96C8-2875B80D9943}"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4C9C619-6768-421C-96C8-2875B80D9943}" type="slidenum">
              <a:rPr lang="it-IT" smtClean="0"/>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4AB06951-0513-4310-A87F-CFFDC8B61079}" type="datetime1">
              <a:rPr lang="it-IT" smtClean="0"/>
              <a:t>19/09/2018</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24C9C619-6768-421C-96C8-2875B80D9943}" type="slidenum">
              <a:rPr lang="it-IT" smtClean="0"/>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94A1390A-C82D-438B-89C9-01EB29D31390}" type="datetime1">
              <a:rPr lang="it-IT" smtClean="0"/>
              <a:t>19/09/2018</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9601254-8D94-40D6-A653-EB72E164A57B}" type="datetime1">
              <a:rPr lang="it-IT" smtClean="0"/>
              <a:t>19/09/2018</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4C9C619-6768-421C-96C8-2875B80D9943}" type="slidenum">
              <a:rPr lang="it-IT" smtClean="0"/>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uca.ferrucci@unipg.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normAutofit fontScale="77500" lnSpcReduction="20000"/>
          </a:bodyPr>
          <a:lstStyle/>
          <a:p>
            <a:r>
              <a:rPr lang="it-IT" dirty="0"/>
              <a:t>Prof. Luca Ferrucci</a:t>
            </a:r>
          </a:p>
          <a:p>
            <a:r>
              <a:rPr lang="it-IT" dirty="0"/>
              <a:t>Dipartimento di Economia</a:t>
            </a:r>
          </a:p>
          <a:p>
            <a:r>
              <a:rPr lang="it-IT" dirty="0"/>
              <a:t>Università di Perugia</a:t>
            </a:r>
          </a:p>
          <a:p>
            <a:r>
              <a:rPr lang="it-IT" u="sng" dirty="0">
                <a:hlinkClick r:id="rId2"/>
              </a:rPr>
              <a:t>luca.ferrucci@unipg.it</a:t>
            </a:r>
            <a:endParaRPr lang="it-IT" dirty="0"/>
          </a:p>
          <a:p>
            <a:r>
              <a:rPr lang="it-IT" dirty="0"/>
              <a:t> </a:t>
            </a:r>
          </a:p>
          <a:p>
            <a:r>
              <a:rPr lang="it-IT" dirty="0"/>
              <a:t> </a:t>
            </a:r>
          </a:p>
          <a:p>
            <a:r>
              <a:rPr lang="it-IT" dirty="0"/>
              <a:t>Assisi, 22 settembre 2018</a:t>
            </a:r>
          </a:p>
          <a:p>
            <a:r>
              <a:rPr lang="it-IT" dirty="0"/>
              <a:t>Cortile di Francesco 2018</a:t>
            </a:r>
          </a:p>
          <a:p>
            <a:endParaRPr lang="it-IT" dirty="0"/>
          </a:p>
        </p:txBody>
      </p:sp>
      <p:sp>
        <p:nvSpPr>
          <p:cNvPr id="2" name="Titolo 1"/>
          <p:cNvSpPr>
            <a:spLocks noGrp="1"/>
          </p:cNvSpPr>
          <p:nvPr>
            <p:ph type="ctrTitle"/>
          </p:nvPr>
        </p:nvSpPr>
        <p:spPr>
          <a:xfrm>
            <a:off x="611560" y="620688"/>
            <a:ext cx="7772400" cy="1752600"/>
          </a:xfrm>
        </p:spPr>
        <p:txBody>
          <a:bodyPr>
            <a:normAutofit fontScale="90000"/>
          </a:bodyPr>
          <a:lstStyle/>
          <a:p>
            <a:r>
              <a:rPr lang="it-IT" dirty="0"/>
              <a:t>“Sentieri” per la crescita:</a:t>
            </a:r>
            <a:br>
              <a:rPr lang="it-IT" dirty="0"/>
            </a:br>
            <a:r>
              <a:rPr lang="it-IT" dirty="0"/>
              <a:t>dai beni posizionali per il consumo ai beni relazionali di natura sociale</a:t>
            </a:r>
            <a:br>
              <a:rPr lang="it-IT" dirty="0"/>
            </a:br>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b="1" dirty="0" smtClean="0"/>
              <a:t>Il “disallineamento” crescente e persistente tra beni posizionali e beni relazionali in Occidente</a:t>
            </a:r>
            <a:endParaRPr lang="it-IT" sz="2400"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10</a:t>
            </a:fld>
            <a:endParaRPr lang="it-IT"/>
          </a:p>
        </p:txBody>
      </p:sp>
      <p:sp>
        <p:nvSpPr>
          <p:cNvPr id="4" name="Segnaposto contenuto 3"/>
          <p:cNvSpPr>
            <a:spLocks noGrp="1"/>
          </p:cNvSpPr>
          <p:nvPr>
            <p:ph sz="quarter" idx="1"/>
          </p:nvPr>
        </p:nvSpPr>
        <p:spPr/>
        <p:txBody>
          <a:bodyPr>
            <a:normAutofit fontScale="92500"/>
          </a:bodyPr>
          <a:lstStyle/>
          <a:p>
            <a:r>
              <a:rPr lang="it-IT" dirty="0" smtClean="0"/>
              <a:t>Dall’altro lato, i beni posizionali registrano storicamente un riduzione del costo comparato rispetto a quelli relazionali, per effetto dell’innovazione tecnologica. </a:t>
            </a:r>
            <a:endParaRPr lang="it-IT" dirty="0" smtClean="0"/>
          </a:p>
          <a:p>
            <a:r>
              <a:rPr lang="it-IT" dirty="0" smtClean="0"/>
              <a:t>Inoltre, mentre in passato il consumo di alcuni beni posizionali era strettamente congiunto a quello dei beni </a:t>
            </a:r>
            <a:r>
              <a:rPr lang="it-IT" dirty="0" smtClean="0"/>
              <a:t>relazionali, </a:t>
            </a:r>
            <a:r>
              <a:rPr lang="it-IT" dirty="0" smtClean="0"/>
              <a:t>oggi invece si è generata una loro separatezza </a:t>
            </a:r>
            <a:endParaRPr lang="it-IT" dirty="0" smtClean="0"/>
          </a:p>
          <a:p>
            <a:r>
              <a:rPr lang="it-IT" dirty="0" smtClean="0"/>
              <a:t>Infine, la crescita dei beni posizionali dipende anche dagli stimoli e dalla capacità di influenza che le imprese </a:t>
            </a:r>
            <a:r>
              <a:rPr lang="it-IT" dirty="0" err="1" smtClean="0"/>
              <a:t>for-profit</a:t>
            </a:r>
            <a:r>
              <a:rPr lang="it-IT" dirty="0" smtClean="0"/>
              <a:t> esercitano sui consumatori, mentre quelli relazionali non sono sostenuti di norma da investimenti privati svolti da soggetti interessati</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b="1" dirty="0" smtClean="0"/>
              <a:t>Il “disallineamento” crescente e persistente tra beni posizionali e beni relazionali in Occidente</a:t>
            </a:r>
            <a:endParaRPr lang="it-IT" sz="2400" dirty="0"/>
          </a:p>
        </p:txBody>
      </p:sp>
      <p:sp>
        <p:nvSpPr>
          <p:cNvPr id="3" name="Segnaposto contenuto 2"/>
          <p:cNvSpPr>
            <a:spLocks noGrp="1"/>
          </p:cNvSpPr>
          <p:nvPr>
            <p:ph sz="quarter" idx="1"/>
          </p:nvPr>
        </p:nvSpPr>
        <p:spPr/>
        <p:txBody>
          <a:bodyPr>
            <a:normAutofit fontScale="92500" lnSpcReduction="10000"/>
          </a:bodyPr>
          <a:lstStyle/>
          <a:p>
            <a:r>
              <a:rPr lang="it-IT" dirty="0" smtClean="0"/>
              <a:t>Ne consegue che, per tutti questi motivi, strutturalmente si registra, specialmente nel mondo occidentale (ma sempre più, nella globalizzazione, anche in molte altre aree del mondo) una crescita storica comparata del consumo di beni posizionali rispetto a quelli relazionali. </a:t>
            </a:r>
            <a:endParaRPr lang="it-IT" dirty="0" smtClean="0"/>
          </a:p>
          <a:p>
            <a:r>
              <a:rPr lang="it-IT" dirty="0" smtClean="0"/>
              <a:t>I </a:t>
            </a:r>
            <a:r>
              <a:rPr lang="it-IT" dirty="0" smtClean="0"/>
              <a:t>primi godono di un vantaggio competitivo rispetto ai secondi nell’ambito delle scelte allocative da parte degli individui, alimentando un circuito “perverso” che porta individualmente ad investire sui beni posizionali a discapito di quelli relazionali, generando però nel tempo una riduzione della felicità complessiva a livello individuale.</a:t>
            </a:r>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r>
              <a:rPr lang="it-IT" sz="2000" b="1" dirty="0" smtClean="0"/>
              <a:t>Strategie delle imprese </a:t>
            </a:r>
            <a:r>
              <a:rPr lang="it-IT" sz="2000" b="1" dirty="0" err="1" smtClean="0"/>
              <a:t>for-profit</a:t>
            </a:r>
            <a:r>
              <a:rPr lang="it-IT" sz="2000" b="1" dirty="0" smtClean="0"/>
              <a:t> per competere nel mercato: la “creazione” dei “contesti” per lo sviluppo dei beni </a:t>
            </a:r>
            <a:r>
              <a:rPr lang="it-IT" sz="2000" b="1" dirty="0" smtClean="0"/>
              <a:t>relazionali</a:t>
            </a:r>
            <a:endParaRPr lang="it-IT" sz="2000"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12</a:t>
            </a:fld>
            <a:endParaRPr lang="it-IT"/>
          </a:p>
        </p:txBody>
      </p:sp>
      <p:sp>
        <p:nvSpPr>
          <p:cNvPr id="4" name="Segnaposto contenuto 3"/>
          <p:cNvSpPr>
            <a:spLocks noGrp="1"/>
          </p:cNvSpPr>
          <p:nvPr>
            <p:ph sz="quarter" idx="1"/>
          </p:nvPr>
        </p:nvSpPr>
        <p:spPr/>
        <p:txBody>
          <a:bodyPr/>
          <a:lstStyle/>
          <a:p>
            <a:r>
              <a:rPr lang="it-IT" dirty="0" smtClean="0"/>
              <a:t>La dissociazione strutturale tra i beni posizionali e quelli relazionali costituisce però un rischio fondamentale per la competitività delle imprese </a:t>
            </a:r>
            <a:r>
              <a:rPr lang="it-IT" dirty="0" err="1" smtClean="0"/>
              <a:t>profit-oriented</a:t>
            </a:r>
            <a:endParaRPr lang="it-IT" dirty="0" smtClean="0"/>
          </a:p>
          <a:p>
            <a:r>
              <a:rPr lang="it-IT" dirty="0" smtClean="0"/>
              <a:t>Nel “mondo contemporaneo”, le imprese </a:t>
            </a:r>
            <a:r>
              <a:rPr lang="it-IT" dirty="0" err="1" smtClean="0"/>
              <a:t>profit-oriented</a:t>
            </a:r>
            <a:r>
              <a:rPr lang="it-IT" dirty="0" smtClean="0"/>
              <a:t> hanno cercato di minimizzare questi rischi strategici cercando di progettare contesti “artificiali” per “riavvicinare” i beni posizionali a quelli relazionali</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t>Strategie delle imprese </a:t>
            </a:r>
            <a:r>
              <a:rPr lang="it-IT" sz="2000" b="1" dirty="0" err="1" smtClean="0"/>
              <a:t>for-profit</a:t>
            </a:r>
            <a:r>
              <a:rPr lang="it-IT" sz="2000" b="1" dirty="0" smtClean="0"/>
              <a:t> per competere nel mercato: la “creazione” dei “contesti” per lo sviluppo dei beni relazionali</a:t>
            </a:r>
            <a:endParaRPr lang="it-IT" sz="2000"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13</a:t>
            </a:fld>
            <a:endParaRPr lang="it-IT"/>
          </a:p>
        </p:txBody>
      </p:sp>
      <p:sp>
        <p:nvSpPr>
          <p:cNvPr id="4" name="Segnaposto contenuto 3"/>
          <p:cNvSpPr>
            <a:spLocks noGrp="1"/>
          </p:cNvSpPr>
          <p:nvPr>
            <p:ph sz="quarter" idx="1"/>
          </p:nvPr>
        </p:nvSpPr>
        <p:spPr/>
        <p:txBody>
          <a:bodyPr>
            <a:normAutofit fontScale="92500" lnSpcReduction="10000"/>
          </a:bodyPr>
          <a:lstStyle/>
          <a:p>
            <a:r>
              <a:rPr lang="it-IT" dirty="0" smtClean="0"/>
              <a:t>La vulnerabilità strategica di questi contesti “artificiali” tende a fondarsi su una dominanza dei beni posizionali rispetto a quelli relazionali: L’individuo va in questi luoghi per i beni posizionali e, solo subordinatamente, vive l’esperienza di beni relazionali. </a:t>
            </a:r>
            <a:endParaRPr lang="it-IT" dirty="0" smtClean="0"/>
          </a:p>
          <a:p>
            <a:r>
              <a:rPr lang="it-IT" dirty="0" smtClean="0"/>
              <a:t>Inoltre</a:t>
            </a:r>
            <a:r>
              <a:rPr lang="it-IT" dirty="0" smtClean="0"/>
              <a:t>, la sua “libertà” di decidere se acquistare o meno i beni posizionali è condizionata e vincolata da accorte strategie di micro-marketing </a:t>
            </a:r>
            <a:r>
              <a:rPr lang="it-IT" dirty="0" smtClean="0"/>
              <a:t>che </a:t>
            </a:r>
            <a:r>
              <a:rPr lang="it-IT" dirty="0" smtClean="0"/>
              <a:t>stimolano le decisioni di acquisto. </a:t>
            </a:r>
            <a:endParaRPr lang="it-IT" dirty="0" smtClean="0"/>
          </a:p>
          <a:p>
            <a:r>
              <a:rPr lang="it-IT" dirty="0" smtClean="0"/>
              <a:t>Insomma</a:t>
            </a:r>
            <a:r>
              <a:rPr lang="it-IT" dirty="0" smtClean="0"/>
              <a:t>, una varietà di contesti dove le persone vanno per ricercare relazionalità – fisica o virtuale - ma, di fatto, trovano essenzialmente i beni posizionali. </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t>Strategie delle imprese </a:t>
            </a:r>
            <a:r>
              <a:rPr lang="it-IT" sz="2000" b="1" dirty="0" err="1" smtClean="0"/>
              <a:t>for-profit</a:t>
            </a:r>
            <a:r>
              <a:rPr lang="it-IT" sz="2000" b="1" dirty="0" smtClean="0"/>
              <a:t> per competere nel mercato: la “creazione” dei “contesti” per lo sviluppo dei beni relazionali</a:t>
            </a:r>
            <a:endParaRPr lang="it-IT" sz="2000"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14</a:t>
            </a:fld>
            <a:endParaRPr lang="it-IT"/>
          </a:p>
        </p:txBody>
      </p:sp>
      <p:sp>
        <p:nvSpPr>
          <p:cNvPr id="4" name="Segnaposto contenuto 3"/>
          <p:cNvSpPr>
            <a:spLocks noGrp="1"/>
          </p:cNvSpPr>
          <p:nvPr>
            <p:ph sz="quarter" idx="1"/>
          </p:nvPr>
        </p:nvSpPr>
        <p:spPr/>
        <p:txBody>
          <a:bodyPr/>
          <a:lstStyle/>
          <a:p>
            <a:r>
              <a:rPr lang="it-IT" dirty="0" smtClean="0"/>
              <a:t>Le “nuove” strategie competitive di tipo “esperienziale” debbono quindi coinvolgere possibilmente tutti questi elementi </a:t>
            </a:r>
            <a:r>
              <a:rPr lang="it-IT" dirty="0" smtClean="0"/>
              <a:t>“sensoriali” dal </a:t>
            </a:r>
            <a:r>
              <a:rPr lang="it-IT" dirty="0" err="1" smtClean="0"/>
              <a:t>sense</a:t>
            </a:r>
            <a:r>
              <a:rPr lang="it-IT" dirty="0" smtClean="0"/>
              <a:t> al </a:t>
            </a:r>
            <a:r>
              <a:rPr lang="it-IT" dirty="0" err="1" smtClean="0"/>
              <a:t>relate</a:t>
            </a:r>
            <a:endParaRPr lang="it-IT" dirty="0" smtClean="0"/>
          </a:p>
          <a:p>
            <a:r>
              <a:rPr lang="it-IT" dirty="0" smtClean="0"/>
              <a:t>Partendo da questa varietà di percezioni, capaci di stimolare sentimenti, passioni e emozioni, alcune imprese mirano alla realizzazione di nuovi “contesti” per i beni relazionali che, solo subordinatamente e indirettamente, alimentano beni posizionali</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r>
              <a:rPr lang="it-IT" sz="2000" b="1" dirty="0" smtClean="0"/>
              <a:t>La reputazione e credibilità nell’offerta di beni relazionali: il ruolo delle organizzazioni non </a:t>
            </a:r>
            <a:r>
              <a:rPr lang="it-IT" sz="2000" b="1" dirty="0" smtClean="0"/>
              <a:t>profit</a:t>
            </a:r>
            <a:endParaRPr lang="it-IT" sz="2000"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15</a:t>
            </a:fld>
            <a:endParaRPr lang="it-IT"/>
          </a:p>
        </p:txBody>
      </p:sp>
      <p:sp>
        <p:nvSpPr>
          <p:cNvPr id="4" name="Segnaposto contenuto 3"/>
          <p:cNvSpPr>
            <a:spLocks noGrp="1"/>
          </p:cNvSpPr>
          <p:nvPr>
            <p:ph sz="quarter" idx="1"/>
          </p:nvPr>
        </p:nvSpPr>
        <p:spPr/>
        <p:txBody>
          <a:bodyPr>
            <a:normAutofit fontScale="92500" lnSpcReduction="20000"/>
          </a:bodyPr>
          <a:lstStyle/>
          <a:p>
            <a:r>
              <a:rPr lang="it-IT" dirty="0" smtClean="0"/>
              <a:t>La “credibilità” delle imprese </a:t>
            </a:r>
            <a:r>
              <a:rPr lang="it-IT" dirty="0" err="1" smtClean="0"/>
              <a:t>for-profit</a:t>
            </a:r>
            <a:r>
              <a:rPr lang="it-IT" dirty="0" smtClean="0"/>
              <a:t> nella realizzazione di contesti per “alimentare” i beni relazionali è tuttavia limitata: il consumatore sa che i “contesti” sono strumenti “raffinati” per stimolare unicamente il consumo di beni </a:t>
            </a:r>
            <a:r>
              <a:rPr lang="it-IT" dirty="0" smtClean="0"/>
              <a:t>posizionali</a:t>
            </a:r>
          </a:p>
          <a:p>
            <a:r>
              <a:rPr lang="it-IT" dirty="0" smtClean="0"/>
              <a:t>Le </a:t>
            </a:r>
            <a:r>
              <a:rPr lang="it-IT" dirty="0" smtClean="0"/>
              <a:t>organizzazioni non profit “giocano” un ruolo fondamentale, grazie alla reputazione </a:t>
            </a:r>
            <a:r>
              <a:rPr lang="it-IT" dirty="0" smtClean="0"/>
              <a:t>e credibilità di </a:t>
            </a:r>
            <a:r>
              <a:rPr lang="it-IT" dirty="0" smtClean="0"/>
              <a:t>cui </a:t>
            </a:r>
            <a:r>
              <a:rPr lang="it-IT" dirty="0" smtClean="0"/>
              <a:t>godono</a:t>
            </a:r>
          </a:p>
          <a:p>
            <a:pPr lvl="1"/>
            <a:r>
              <a:rPr lang="it-IT" dirty="0" smtClean="0"/>
              <a:t>I beni di relazionalità sono intimamente legati alla questione della partecipazione civile. Ci sono molti lavori scientifici che mostrano la correlazione tra felicità e partecipazione civile nelle associazioni (culturali, religiose, politiche ecc</a:t>
            </a:r>
            <a:r>
              <a:rPr lang="it-IT" dirty="0" smtClean="0"/>
              <a:t>.).</a:t>
            </a:r>
          </a:p>
          <a:p>
            <a:pPr lvl="1"/>
            <a:r>
              <a:rPr lang="it-IT" dirty="0" smtClean="0"/>
              <a:t>Ne consegue l’importanza di avere organizzazioni non profit che diano spazio a forme di relazionalità genuina, ossia a beni relazionali</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t>La reputazione e credibilità nell’offerta di beni relazionali: il ruolo delle organizzazioni non profit</a:t>
            </a:r>
            <a:endParaRPr lang="it-IT" sz="2000"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16</a:t>
            </a:fld>
            <a:endParaRPr lang="it-IT"/>
          </a:p>
        </p:txBody>
      </p:sp>
      <p:sp>
        <p:nvSpPr>
          <p:cNvPr id="4" name="Segnaposto contenuto 3"/>
          <p:cNvSpPr>
            <a:spLocks noGrp="1"/>
          </p:cNvSpPr>
          <p:nvPr>
            <p:ph sz="quarter" idx="1"/>
          </p:nvPr>
        </p:nvSpPr>
        <p:spPr/>
        <p:txBody>
          <a:bodyPr/>
          <a:lstStyle/>
          <a:p>
            <a:r>
              <a:rPr lang="it-IT" dirty="0" smtClean="0"/>
              <a:t>Gli eventi culturali, artistici, enogastronomici e sportivi – organizzati e promossi da organizzazioni non profit - possono così divenire </a:t>
            </a:r>
            <a:r>
              <a:rPr lang="it-IT" dirty="0" err="1" smtClean="0"/>
              <a:t>place</a:t>
            </a:r>
            <a:r>
              <a:rPr lang="it-IT" dirty="0" smtClean="0"/>
              <a:t> esperienziali fondamentali in questa nuova logica dello stare assieme ad altri con i quali si condividono le stesse passioni e dove non si intravede necessariamente il business e il profit </a:t>
            </a:r>
            <a:r>
              <a:rPr lang="it-IT" dirty="0" err="1" smtClean="0"/>
              <a:t>for</a:t>
            </a:r>
            <a:r>
              <a:rPr lang="it-IT" dirty="0" smtClean="0"/>
              <a:t> profit</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t>La reputazione e credibilità nell’offerta di beni relazionali: il ruolo delle organizzazioni non profit</a:t>
            </a:r>
            <a:endParaRPr lang="it-IT" sz="2000"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17</a:t>
            </a:fld>
            <a:endParaRPr lang="it-IT"/>
          </a:p>
        </p:txBody>
      </p:sp>
      <p:sp>
        <p:nvSpPr>
          <p:cNvPr id="4" name="Segnaposto contenuto 3"/>
          <p:cNvSpPr>
            <a:spLocks noGrp="1"/>
          </p:cNvSpPr>
          <p:nvPr>
            <p:ph sz="quarter" idx="1"/>
          </p:nvPr>
        </p:nvSpPr>
        <p:spPr/>
        <p:txBody>
          <a:bodyPr/>
          <a:lstStyle/>
          <a:p>
            <a:r>
              <a:rPr lang="it-IT" dirty="0" smtClean="0"/>
              <a:t>Il </a:t>
            </a:r>
            <a:r>
              <a:rPr lang="it-IT" dirty="0" smtClean="0"/>
              <a:t>non profit </a:t>
            </a:r>
            <a:r>
              <a:rPr lang="it-IT" dirty="0" smtClean="0"/>
              <a:t>costituisce </a:t>
            </a:r>
            <a:r>
              <a:rPr lang="it-IT" dirty="0" smtClean="0"/>
              <a:t>una governance di movimenti collettivi o comunitari capaci di alimentare, tramite i beni relazionali, il consumo di quelli posizionali all’interno dell’economia capitalistica. </a:t>
            </a:r>
            <a:endParaRPr lang="it-IT" dirty="0" smtClean="0"/>
          </a:p>
          <a:p>
            <a:r>
              <a:rPr lang="it-IT" dirty="0" smtClean="0"/>
              <a:t>Le </a:t>
            </a:r>
            <a:r>
              <a:rPr lang="it-IT" dirty="0" smtClean="0"/>
              <a:t>imprese </a:t>
            </a:r>
            <a:r>
              <a:rPr lang="it-IT" dirty="0" err="1" smtClean="0"/>
              <a:t>profit-oriented</a:t>
            </a:r>
            <a:r>
              <a:rPr lang="it-IT" dirty="0" smtClean="0"/>
              <a:t> tendono a dipendere da forme comunitarie e associative capaci di creare e realizzare beni relazionali, senza i quali il consumo di quelli posizionali tende a insterilirsi.</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Conclusioni</a:t>
            </a:r>
            <a:endParaRPr lang="it-IT"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18</a:t>
            </a:fld>
            <a:endParaRPr lang="it-IT"/>
          </a:p>
        </p:txBody>
      </p:sp>
      <p:sp>
        <p:nvSpPr>
          <p:cNvPr id="4" name="Segnaposto contenuto 3"/>
          <p:cNvSpPr>
            <a:spLocks noGrp="1"/>
          </p:cNvSpPr>
          <p:nvPr>
            <p:ph sz="quarter" idx="1"/>
          </p:nvPr>
        </p:nvSpPr>
        <p:spPr/>
        <p:txBody>
          <a:bodyPr/>
          <a:lstStyle/>
          <a:p>
            <a:r>
              <a:rPr lang="it-IT" dirty="0" err="1" smtClean="0"/>
              <a:t>Augé</a:t>
            </a:r>
            <a:r>
              <a:rPr lang="it-IT" dirty="0" smtClean="0"/>
              <a:t> (</a:t>
            </a:r>
            <a:r>
              <a:rPr lang="it-IT" dirty="0" err="1" smtClean="0"/>
              <a:t>Augé</a:t>
            </a:r>
            <a:r>
              <a:rPr lang="it-IT" dirty="0" smtClean="0"/>
              <a:t>, M., 2004, Perché viviamo? </a:t>
            </a:r>
            <a:r>
              <a:rPr lang="it-IT" dirty="0" err="1" smtClean="0"/>
              <a:t>Meltemi</a:t>
            </a:r>
            <a:r>
              <a:rPr lang="it-IT" dirty="0" smtClean="0"/>
              <a:t> editore, Roma) </a:t>
            </a:r>
            <a:endParaRPr lang="it-IT" dirty="0" smtClean="0"/>
          </a:p>
          <a:p>
            <a:pPr lvl="1"/>
            <a:r>
              <a:rPr lang="it-IT" dirty="0" smtClean="0"/>
              <a:t>“La definizione minima della felicità è assenza del dolore, tregua, </a:t>
            </a:r>
            <a:r>
              <a:rPr lang="it-IT" dirty="0" smtClean="0"/>
              <a:t>pausa (…) </a:t>
            </a:r>
            <a:r>
              <a:rPr lang="it-IT" dirty="0" smtClean="0"/>
              <a:t>Mi riesce difficile pensare che tutti noi non proviamo un senso di alienazione e allo stesso tempo di diffidenza nei confronti di questo sistema. Perché </a:t>
            </a:r>
            <a:r>
              <a:rPr lang="it-IT" i="1" dirty="0" smtClean="0"/>
              <a:t>il bisogno di avere con qualcun altro dei veri contatti, una vera relazione, il bisogno anche d’immaginare la nostra </a:t>
            </a:r>
            <a:r>
              <a:rPr lang="it-IT" i="1" dirty="0" smtClean="0"/>
              <a:t>vita</a:t>
            </a:r>
            <a:r>
              <a:rPr lang="it-IT" dirty="0" smtClean="0"/>
              <a:t> </a:t>
            </a:r>
            <a:r>
              <a:rPr lang="it-IT" dirty="0" smtClean="0"/>
              <a:t>(…)”</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Conclusioni</a:t>
            </a:r>
            <a:endParaRPr lang="it-IT"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19</a:t>
            </a:fld>
            <a:endParaRPr lang="it-IT"/>
          </a:p>
        </p:txBody>
      </p:sp>
      <p:sp>
        <p:nvSpPr>
          <p:cNvPr id="4" name="Segnaposto contenuto 3"/>
          <p:cNvSpPr>
            <a:spLocks noGrp="1"/>
          </p:cNvSpPr>
          <p:nvPr>
            <p:ph sz="quarter" idx="1"/>
          </p:nvPr>
        </p:nvSpPr>
        <p:spPr/>
        <p:txBody>
          <a:bodyPr>
            <a:normAutofit lnSpcReduction="10000"/>
          </a:bodyPr>
          <a:lstStyle/>
          <a:p>
            <a:r>
              <a:rPr lang="it-IT" dirty="0" smtClean="0"/>
              <a:t>L’incremento della solitudine, nonostante (e forse proprio per) l’evoluzione tecnologica dei mezzi di comunicazione (che dal “sapere” faticoso accumulato con un libro si passa all’informazione istantanea di un </a:t>
            </a:r>
            <a:r>
              <a:rPr lang="it-IT" dirty="0" err="1" smtClean="0"/>
              <a:t>twitter</a:t>
            </a:r>
            <a:r>
              <a:rPr lang="it-IT" dirty="0" smtClean="0"/>
              <a:t>), con il relativo oblio della memoria, e la proliferazione dei </a:t>
            </a:r>
            <a:r>
              <a:rPr lang="it-IT" dirty="0" smtClean="0"/>
              <a:t>non-luoghi, ovvero </a:t>
            </a:r>
            <a:r>
              <a:rPr lang="it-IT" dirty="0" smtClean="0"/>
              <a:t>quello spazio utilizzato per usi molteplici, anonimo e stereotipato, privo di storicità e frequentato da gruppi di persone freneticamente in transito, che non si relazionano, rafforzano la rappresentazione di una società a “basso” contenuto di beni relazionali, rispetto a quelli posizionali</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Introduzione</a:t>
            </a:r>
            <a:endParaRPr lang="it-IT" dirty="0"/>
          </a:p>
        </p:txBody>
      </p:sp>
      <p:sp>
        <p:nvSpPr>
          <p:cNvPr id="3" name="Segnaposto contenuto 2"/>
          <p:cNvSpPr>
            <a:spLocks noGrp="1"/>
          </p:cNvSpPr>
          <p:nvPr>
            <p:ph sz="quarter" idx="1"/>
          </p:nvPr>
        </p:nvSpPr>
        <p:spPr/>
        <p:txBody>
          <a:bodyPr>
            <a:normAutofit fontScale="77500" lnSpcReduction="20000"/>
          </a:bodyPr>
          <a:lstStyle/>
          <a:p>
            <a:r>
              <a:rPr lang="it-IT" dirty="0" smtClean="0"/>
              <a:t>Il benessere, la felicità, l’edonismo possono avere vari significati. </a:t>
            </a:r>
            <a:endParaRPr lang="it-IT" dirty="0" smtClean="0"/>
          </a:p>
          <a:p>
            <a:r>
              <a:rPr lang="it-IT" dirty="0" smtClean="0"/>
              <a:t>La </a:t>
            </a:r>
            <a:r>
              <a:rPr lang="it-IT" dirty="0" smtClean="0"/>
              <a:t>prospettiva economica tradizionale ha ricercato questi concetti in un’idea di individualismo utilitarista, derivante dalle transazioni economiche di beni e servizi compatibili con il reddito disponibile. </a:t>
            </a:r>
            <a:endParaRPr lang="it-IT" dirty="0" smtClean="0"/>
          </a:p>
          <a:p>
            <a:r>
              <a:rPr lang="it-IT" dirty="0" smtClean="0"/>
              <a:t>Specularmente</a:t>
            </a:r>
            <a:r>
              <a:rPr lang="it-IT" dirty="0" smtClean="0"/>
              <a:t>, la povertà – sia assoluta che relativa – è stata interpretata come la capacità di conseguire livelli di consumo di un determinato paniere di beni e servizi, anche comparativamente alla media riferibile ad un determinato contesto sociale e storico. </a:t>
            </a:r>
            <a:endParaRPr lang="it-IT" dirty="0" smtClean="0"/>
          </a:p>
          <a:p>
            <a:r>
              <a:rPr lang="it-IT" dirty="0" smtClean="0"/>
              <a:t>E</a:t>
            </a:r>
            <a:r>
              <a:rPr lang="it-IT" dirty="0" smtClean="0"/>
              <a:t>’ su questo paradigma teorico dell’economia che le statistiche mirano a determinare la ricchezza complessiva di un paese a disposizione di una collettività, identificando nel PIL il misuratore di questa componente. </a:t>
            </a:r>
            <a:endParaRPr lang="it-IT" dirty="0" smtClean="0"/>
          </a:p>
          <a:p>
            <a:r>
              <a:rPr lang="it-IT" dirty="0" smtClean="0"/>
              <a:t>Dal PIL al BES</a:t>
            </a:r>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2</a:t>
            </a:fld>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Conclusioni</a:t>
            </a:r>
            <a:endParaRPr lang="it-IT"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20</a:t>
            </a:fld>
            <a:endParaRPr lang="it-IT"/>
          </a:p>
        </p:txBody>
      </p:sp>
      <p:sp>
        <p:nvSpPr>
          <p:cNvPr id="4" name="Segnaposto contenuto 3"/>
          <p:cNvSpPr>
            <a:spLocks noGrp="1"/>
          </p:cNvSpPr>
          <p:nvPr>
            <p:ph sz="quarter" idx="1"/>
          </p:nvPr>
        </p:nvSpPr>
        <p:spPr/>
        <p:txBody>
          <a:bodyPr>
            <a:normAutofit fontScale="92500" lnSpcReduction="20000"/>
          </a:bodyPr>
          <a:lstStyle/>
          <a:p>
            <a:r>
              <a:rPr lang="it-IT" dirty="0" smtClean="0"/>
              <a:t>Così, in alcune tribù dell’Africa sub-sahariana, il concetto di povertà, prima di essere fondato su una dimensione economica, è rappresentato con l’assenza di legami sociali: un bambino orfano è povero, perché non ha i suoi legami parentali naturali, e non come in Occidente perché non dispone di ricchezza </a:t>
            </a:r>
            <a:r>
              <a:rPr lang="it-IT" dirty="0" smtClean="0"/>
              <a:t>economica</a:t>
            </a:r>
          </a:p>
          <a:p>
            <a:pPr lvl="1"/>
            <a:r>
              <a:rPr lang="it-IT" dirty="0" smtClean="0"/>
              <a:t>Come afferma </a:t>
            </a:r>
            <a:r>
              <a:rPr lang="it-IT" dirty="0" smtClean="0"/>
              <a:t>Tata, “La </a:t>
            </a:r>
            <a:r>
              <a:rPr lang="it-IT" dirty="0" smtClean="0"/>
              <a:t>solidarietà ingloba così dei “luoghi” di aiuto reciproco che ci spingono verso coloro che riconosciamo come nostri simili (famiglia, comunità, amicizie, unione matrimoniale, società, umanità), che non derivano da una contrattazione formale a priori, ma sono causati da moventi etici o antropologici. Tutte queste relazioni hanno un significato: la solidarietà è vita. Infatti, se per l’antropologia comunitaria africana la vita è il valore supremo, la solidarietà è il suo optimum, ed è percepita come tramite indispensabile per mantenere la forza </a:t>
            </a:r>
            <a:r>
              <a:rPr lang="it-IT" dirty="0" smtClean="0"/>
              <a:t>vitale”</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Conclusioni</a:t>
            </a:r>
            <a:endParaRPr lang="it-IT" dirty="0"/>
          </a:p>
        </p:txBody>
      </p:sp>
      <p:sp>
        <p:nvSpPr>
          <p:cNvPr id="3" name="Segnaposto numero diapositiva 2"/>
          <p:cNvSpPr>
            <a:spLocks noGrp="1"/>
          </p:cNvSpPr>
          <p:nvPr>
            <p:ph type="sldNum" sz="quarter" idx="12"/>
          </p:nvPr>
        </p:nvSpPr>
        <p:spPr/>
        <p:txBody>
          <a:bodyPr/>
          <a:lstStyle/>
          <a:p>
            <a:fld id="{24C9C619-6768-421C-96C8-2875B80D9943}" type="slidenum">
              <a:rPr lang="it-IT" smtClean="0"/>
              <a:t>21</a:t>
            </a:fld>
            <a:endParaRPr lang="it-IT"/>
          </a:p>
        </p:txBody>
      </p:sp>
      <p:sp>
        <p:nvSpPr>
          <p:cNvPr id="4" name="Segnaposto contenuto 3"/>
          <p:cNvSpPr>
            <a:spLocks noGrp="1"/>
          </p:cNvSpPr>
          <p:nvPr>
            <p:ph sz="quarter" idx="1"/>
          </p:nvPr>
        </p:nvSpPr>
        <p:spPr/>
        <p:txBody>
          <a:bodyPr>
            <a:normAutofit fontScale="77500" lnSpcReduction="20000"/>
          </a:bodyPr>
          <a:lstStyle/>
          <a:p>
            <a:r>
              <a:rPr lang="it-IT" dirty="0" smtClean="0"/>
              <a:t>Siamo, quindi, davanti a due diversi paradigmi esistenziali </a:t>
            </a:r>
            <a:endParaRPr lang="it-IT" dirty="0" smtClean="0"/>
          </a:p>
          <a:p>
            <a:pPr lvl="1"/>
            <a:r>
              <a:rPr lang="it-IT" dirty="0" smtClean="0"/>
              <a:t>Il possesso esclusivo di beni </a:t>
            </a:r>
            <a:r>
              <a:rPr lang="it-IT" dirty="0" err="1" smtClean="0"/>
              <a:t>posizuionali</a:t>
            </a:r>
            <a:endParaRPr lang="it-IT" dirty="0" smtClean="0"/>
          </a:p>
          <a:p>
            <a:pPr lvl="1"/>
            <a:r>
              <a:rPr lang="it-IT" dirty="0" smtClean="0"/>
              <a:t>La “coltivazione” dei beni relazionali</a:t>
            </a:r>
          </a:p>
          <a:p>
            <a:r>
              <a:rPr lang="it-IT" dirty="0" smtClean="0"/>
              <a:t>Questo </a:t>
            </a:r>
            <a:r>
              <a:rPr lang="it-IT" dirty="0" smtClean="0"/>
              <a:t>contributo cerca di dimostrare l’importanza dell’offerta di beni relazionali, rispetto a quelli posizionali, per generare stabilmente un soddisfacente livello di soddisfazione degli </a:t>
            </a:r>
            <a:r>
              <a:rPr lang="it-IT" dirty="0" smtClean="0"/>
              <a:t>individui.</a:t>
            </a:r>
          </a:p>
          <a:p>
            <a:r>
              <a:rPr lang="it-IT" dirty="0" smtClean="0"/>
              <a:t>Ma </a:t>
            </a:r>
            <a:r>
              <a:rPr lang="it-IT" dirty="0" smtClean="0"/>
              <a:t>i beni relazionali – rispetto a quelli posizionali – nelle società contemporanee occidentali presentano un “sotto-investimento” strutturale da parte delle imprese </a:t>
            </a:r>
            <a:r>
              <a:rPr lang="it-IT" dirty="0" err="1" smtClean="0"/>
              <a:t>for</a:t>
            </a:r>
            <a:r>
              <a:rPr lang="it-IT" dirty="0" smtClean="0"/>
              <a:t> profit, nonché assai paradossalmente dagli stessi consumatori. </a:t>
            </a:r>
            <a:endParaRPr lang="it-IT" dirty="0" smtClean="0"/>
          </a:p>
          <a:p>
            <a:r>
              <a:rPr lang="it-IT" dirty="0" smtClean="0"/>
              <a:t>Per </a:t>
            </a:r>
            <a:r>
              <a:rPr lang="it-IT" dirty="0" smtClean="0"/>
              <a:t>“compensare” questo disallineamento tra beni posizionali e beni relazionali, le organizzazioni non profit svolgono un ruolo strategico nelle società contemporanee. Senza il loro apporto, l’offerta di beni relazionali sarebbe limitata e questa “restrizione” contribuirebbe perfino a limitare il consumo di beni posizionali e, in definitiva, la soddisfazione degli individui. </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Introduzione</a:t>
            </a:r>
            <a:endParaRPr lang="it-IT" dirty="0"/>
          </a:p>
        </p:txBody>
      </p:sp>
      <p:sp>
        <p:nvSpPr>
          <p:cNvPr id="3" name="Segnaposto contenuto 2"/>
          <p:cNvSpPr>
            <a:spLocks noGrp="1"/>
          </p:cNvSpPr>
          <p:nvPr>
            <p:ph sz="quarter" idx="1"/>
          </p:nvPr>
        </p:nvSpPr>
        <p:spPr/>
        <p:txBody>
          <a:bodyPr>
            <a:normAutofit fontScale="77500" lnSpcReduction="20000"/>
          </a:bodyPr>
          <a:lstStyle/>
          <a:p>
            <a:r>
              <a:rPr lang="it-IT" dirty="0" smtClean="0"/>
              <a:t>La prospettiva teorica sinora indicata costituisce una traiettoria macro nella lettura ed interpretazione dei fenomeni sociali, con la loro relativa misurazione tramite indicatori statistici.</a:t>
            </a:r>
          </a:p>
          <a:p>
            <a:r>
              <a:rPr lang="it-IT" dirty="0" smtClean="0"/>
              <a:t>La mia relazione tende a svilupparsi a livello micro, partendo però dalle stesse esigenze teoriche, ossia l’investigazione delle ragioni che rendono una comunità più o meno felice. </a:t>
            </a:r>
            <a:endParaRPr lang="it-IT" dirty="0" smtClean="0"/>
          </a:p>
          <a:p>
            <a:r>
              <a:rPr lang="it-IT" dirty="0" smtClean="0"/>
              <a:t>Che cosa distingue le comunità a basso o alto benessere? </a:t>
            </a:r>
          </a:p>
          <a:p>
            <a:pPr lvl="1"/>
            <a:r>
              <a:rPr lang="it-IT" dirty="0" smtClean="0"/>
              <a:t>Tesi: La </a:t>
            </a:r>
            <a:r>
              <a:rPr lang="it-IT" dirty="0" smtClean="0"/>
              <a:t>componente economica </a:t>
            </a:r>
            <a:r>
              <a:rPr lang="it-IT" dirty="0" smtClean="0"/>
              <a:t>è </a:t>
            </a:r>
            <a:r>
              <a:rPr lang="it-IT" dirty="0" smtClean="0"/>
              <a:t>rilevante, ma è altresì importante rilevare che essa, da sola, quale </a:t>
            </a:r>
            <a:r>
              <a:rPr lang="it-IT" dirty="0" err="1" smtClean="0"/>
              <a:t>puller</a:t>
            </a:r>
            <a:r>
              <a:rPr lang="it-IT" dirty="0" smtClean="0"/>
              <a:t> dominante delle società contemporanee </a:t>
            </a:r>
            <a:r>
              <a:rPr lang="it-IT" dirty="0" smtClean="0"/>
              <a:t>occidentali, </a:t>
            </a:r>
            <a:r>
              <a:rPr lang="it-IT" dirty="0" smtClean="0"/>
              <a:t>sta generando una “nuova” dimensione della povertà e dell’infelicità, che va oltre la mera impostazione prettamente economica. </a:t>
            </a:r>
            <a:endParaRPr lang="it-IT" dirty="0" smtClean="0"/>
          </a:p>
          <a:p>
            <a:pPr lvl="2"/>
            <a:r>
              <a:rPr lang="it-IT" dirty="0" smtClean="0"/>
              <a:t>La </a:t>
            </a:r>
            <a:r>
              <a:rPr lang="it-IT" dirty="0" smtClean="0"/>
              <a:t>letteratura </a:t>
            </a:r>
            <a:r>
              <a:rPr lang="it-IT" dirty="0" smtClean="0"/>
              <a:t>economica </a:t>
            </a:r>
            <a:r>
              <a:rPr lang="it-IT" dirty="0" smtClean="0"/>
              <a:t>ha proposto un’interpretazione di due tipologie di beni e servizi: i beni cosiddetti posizionali e, alternativamente, quelli relazioni. E’ a partire da questa dicotomia che cercheremo di sviluppare una riflessione, mostrando come disequilibri e disallineamenti individuali (e poi collettivi) tra queste due tipologie di beni – specialmente se persistenti e strutturalmente ampi nel corso del tempo - genera “nuove” forme di povertà e di infelicità socio-economica.</a:t>
            </a:r>
          </a:p>
          <a:p>
            <a:pPr lvl="2"/>
            <a:endParaRPr lang="it-IT" dirty="0" smtClean="0"/>
          </a:p>
          <a:p>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3</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dirty="0" smtClean="0"/>
              <a:t>Una dicotomia teoricamente “utile”: </a:t>
            </a:r>
            <a:r>
              <a:rPr lang="it-IT" b="1" dirty="0" smtClean="0"/>
              <a:t/>
            </a:r>
            <a:br>
              <a:rPr lang="it-IT" b="1" dirty="0" smtClean="0"/>
            </a:br>
            <a:r>
              <a:rPr lang="it-IT" b="1" dirty="0" smtClean="0"/>
              <a:t>beni </a:t>
            </a:r>
            <a:r>
              <a:rPr lang="it-IT" b="1" dirty="0" smtClean="0"/>
              <a:t>posizionali e beni </a:t>
            </a:r>
            <a:r>
              <a:rPr lang="it-IT" b="1" dirty="0" smtClean="0"/>
              <a:t>relazionali</a:t>
            </a:r>
            <a:endParaRPr lang="it-IT" dirty="0"/>
          </a:p>
        </p:txBody>
      </p:sp>
      <p:sp>
        <p:nvSpPr>
          <p:cNvPr id="3" name="Segnaposto contenuto 2"/>
          <p:cNvSpPr>
            <a:spLocks noGrp="1"/>
          </p:cNvSpPr>
          <p:nvPr>
            <p:ph sz="quarter" idx="1"/>
          </p:nvPr>
        </p:nvSpPr>
        <p:spPr/>
        <p:txBody>
          <a:bodyPr/>
          <a:lstStyle/>
          <a:p>
            <a:r>
              <a:rPr lang="it-IT" dirty="0" smtClean="0"/>
              <a:t>I beni posizionali si caratterizzano per la loro capacità di generare ed esprimere un posizionamento sociale dell’individuo, grazie al consumo che esso persegue. </a:t>
            </a:r>
            <a:endParaRPr lang="it-IT" dirty="0" smtClean="0"/>
          </a:p>
          <a:p>
            <a:r>
              <a:rPr lang="it-IT" dirty="0" smtClean="0"/>
              <a:t>I </a:t>
            </a:r>
            <a:r>
              <a:rPr lang="it-IT" dirty="0" smtClean="0"/>
              <a:t>beni relazionali sono espressione della relazione tra gli individui, non mediata da beni posizionali</a:t>
            </a:r>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4</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Una dicotomia teoricamente “utile”: </a:t>
            </a:r>
            <a:br>
              <a:rPr lang="it-IT" b="1" dirty="0" smtClean="0"/>
            </a:br>
            <a:r>
              <a:rPr lang="it-IT" b="1" dirty="0" smtClean="0"/>
              <a:t>beni posizionali e beni relazionali</a:t>
            </a:r>
            <a:endParaRPr lang="it-IT" dirty="0"/>
          </a:p>
        </p:txBody>
      </p:sp>
      <p:sp>
        <p:nvSpPr>
          <p:cNvPr id="3" name="Segnaposto contenuto 2"/>
          <p:cNvSpPr>
            <a:spLocks noGrp="1"/>
          </p:cNvSpPr>
          <p:nvPr>
            <p:ph sz="quarter" idx="1"/>
          </p:nvPr>
        </p:nvSpPr>
        <p:spPr/>
        <p:txBody>
          <a:bodyPr/>
          <a:lstStyle/>
          <a:p>
            <a:r>
              <a:rPr lang="it-IT" dirty="0" smtClean="0"/>
              <a:t>Secondo </a:t>
            </a:r>
            <a:r>
              <a:rPr lang="it-IT" dirty="0" err="1" smtClean="0"/>
              <a:t>Easterlin</a:t>
            </a:r>
            <a:r>
              <a:rPr lang="it-IT" dirty="0" smtClean="0"/>
              <a:t> (2001), la soddisfazione che il consumatore trae dai soli beni posizionali nella fase post-acquisto è </a:t>
            </a:r>
            <a:r>
              <a:rPr lang="it-IT" dirty="0" smtClean="0"/>
              <a:t>condizionata da tre effetti:</a:t>
            </a:r>
          </a:p>
          <a:p>
            <a:pPr lvl="1"/>
            <a:r>
              <a:rPr lang="it-IT" dirty="0" err="1" smtClean="0"/>
              <a:t>Hedonic</a:t>
            </a:r>
            <a:r>
              <a:rPr lang="it-IT" dirty="0" smtClean="0"/>
              <a:t> </a:t>
            </a:r>
            <a:r>
              <a:rPr lang="it-IT" dirty="0" err="1" smtClean="0"/>
              <a:t>Treadmill</a:t>
            </a:r>
            <a:endParaRPr lang="it-IT" dirty="0" smtClean="0"/>
          </a:p>
          <a:p>
            <a:pPr lvl="1"/>
            <a:r>
              <a:rPr lang="it-IT" dirty="0" err="1" smtClean="0"/>
              <a:t>Satisfaction</a:t>
            </a:r>
            <a:r>
              <a:rPr lang="it-IT" dirty="0" smtClean="0"/>
              <a:t> </a:t>
            </a:r>
            <a:r>
              <a:rPr lang="it-IT" dirty="0" err="1" smtClean="0"/>
              <a:t>Treadmill</a:t>
            </a:r>
            <a:endParaRPr lang="it-IT" dirty="0" smtClean="0"/>
          </a:p>
          <a:p>
            <a:pPr lvl="1"/>
            <a:r>
              <a:rPr lang="it-IT" dirty="0" err="1" smtClean="0"/>
              <a:t>Positional</a:t>
            </a:r>
            <a:r>
              <a:rPr lang="it-IT" dirty="0" smtClean="0"/>
              <a:t> </a:t>
            </a:r>
            <a:r>
              <a:rPr lang="it-IT" dirty="0" err="1" smtClean="0"/>
              <a:t>Treadmill</a:t>
            </a:r>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5</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Una dicotomia teoricamente “utile”: </a:t>
            </a:r>
            <a:br>
              <a:rPr lang="it-IT" b="1" dirty="0" smtClean="0"/>
            </a:br>
            <a:r>
              <a:rPr lang="it-IT" b="1" dirty="0" smtClean="0"/>
              <a:t>beni posizionali e beni relazionali</a:t>
            </a:r>
            <a:endParaRPr lang="it-IT" dirty="0"/>
          </a:p>
        </p:txBody>
      </p:sp>
      <p:sp>
        <p:nvSpPr>
          <p:cNvPr id="3" name="Segnaposto contenuto 2"/>
          <p:cNvSpPr>
            <a:spLocks noGrp="1"/>
          </p:cNvSpPr>
          <p:nvPr>
            <p:ph sz="quarter" idx="1"/>
          </p:nvPr>
        </p:nvSpPr>
        <p:spPr/>
        <p:txBody>
          <a:bodyPr>
            <a:normAutofit fontScale="70000" lnSpcReduction="20000"/>
          </a:bodyPr>
          <a:lstStyle/>
          <a:p>
            <a:r>
              <a:rPr lang="it-IT" dirty="0" smtClean="0"/>
              <a:t>In relazione ai beni relazionali, Frank (1988) scrive: «Molta evidenza empirica suggerisce che se usiamo un aumento del nostro reddito semplicemente per comprare case più grandi e auto più costose, non ci ritroviamo dopo questi acquisti più felici di prima. Ma se usiamo l’aumento di reddito per acquistare più beni non vistosi (</a:t>
            </a:r>
            <a:r>
              <a:rPr lang="it-IT" dirty="0" err="1" smtClean="0"/>
              <a:t>unconspicuous</a:t>
            </a:r>
            <a:r>
              <a:rPr lang="it-IT" dirty="0" smtClean="0"/>
              <a:t> </a:t>
            </a:r>
            <a:r>
              <a:rPr lang="it-IT" dirty="0" err="1" smtClean="0"/>
              <a:t>goods</a:t>
            </a:r>
            <a:r>
              <a:rPr lang="it-IT" dirty="0" smtClean="0"/>
              <a:t>) (…) </a:t>
            </a:r>
            <a:r>
              <a:rPr lang="it-IT" dirty="0" smtClean="0"/>
              <a:t>allora l’evidenza empirica mostra un quadro ben </a:t>
            </a:r>
            <a:r>
              <a:rPr lang="it-IT" dirty="0" smtClean="0"/>
              <a:t>diverso»</a:t>
            </a:r>
          </a:p>
          <a:p>
            <a:r>
              <a:rPr lang="it-IT" dirty="0" smtClean="0"/>
              <a:t>Una crescente letteratura empirica mostra l’importanza delle relazioni non strumentali nella felicità soggettiva </a:t>
            </a:r>
            <a:endParaRPr lang="it-IT" dirty="0" smtClean="0"/>
          </a:p>
          <a:p>
            <a:pPr lvl="1"/>
            <a:r>
              <a:rPr lang="it-IT" dirty="0" smtClean="0"/>
              <a:t>Da un esperimento svolto su 900 donne texane (</a:t>
            </a:r>
            <a:r>
              <a:rPr lang="it-IT" dirty="0" err="1" smtClean="0"/>
              <a:t>Kahneman</a:t>
            </a:r>
            <a:r>
              <a:rPr lang="it-IT" dirty="0" smtClean="0"/>
              <a:t>, D., </a:t>
            </a:r>
            <a:r>
              <a:rPr lang="it-IT" dirty="0" err="1" smtClean="0"/>
              <a:t>Krueger</a:t>
            </a:r>
            <a:r>
              <a:rPr lang="it-IT" dirty="0" smtClean="0"/>
              <a:t>, A. B., </a:t>
            </a:r>
            <a:r>
              <a:rPr lang="it-IT" dirty="0" err="1" smtClean="0"/>
              <a:t>Schkade</a:t>
            </a:r>
            <a:r>
              <a:rPr lang="it-IT" dirty="0" smtClean="0"/>
              <a:t>, D. A., </a:t>
            </a:r>
            <a:r>
              <a:rPr lang="it-IT" dirty="0" err="1" smtClean="0"/>
              <a:t>Schwarz</a:t>
            </a:r>
            <a:r>
              <a:rPr lang="it-IT" dirty="0" smtClean="0"/>
              <a:t>, N., &amp; Stone, A. A. 2004) è emerso che in 14 attività su 15 svolte in una giornata (in tutte tranne la preghiera) quelle donne riportavano un’autovalutazione del proprio benessere maggiore quando le attività erano effettuate in compagnia di altre persone. </a:t>
            </a:r>
            <a:endParaRPr lang="it-IT" dirty="0" smtClean="0"/>
          </a:p>
          <a:p>
            <a:pPr lvl="1"/>
            <a:r>
              <a:rPr lang="it-IT" dirty="0" smtClean="0"/>
              <a:t>Due </a:t>
            </a:r>
            <a:r>
              <a:rPr lang="it-IT" dirty="0" smtClean="0"/>
              <a:t>economisti tedeschi, Meier e </a:t>
            </a:r>
            <a:r>
              <a:rPr lang="it-IT" dirty="0" err="1" smtClean="0"/>
              <a:t>Stutzer</a:t>
            </a:r>
            <a:r>
              <a:rPr lang="it-IT" dirty="0" smtClean="0"/>
              <a:t> (Meier, S., &amp; </a:t>
            </a:r>
            <a:r>
              <a:rPr lang="it-IT" dirty="0" err="1" smtClean="0"/>
              <a:t>Stutzer</a:t>
            </a:r>
            <a:r>
              <a:rPr lang="it-IT" dirty="0" smtClean="0"/>
              <a:t>, A. 2008), sulla base dei dati del GSOEP (</a:t>
            </a:r>
            <a:r>
              <a:rPr lang="it-IT" dirty="0" err="1" smtClean="0"/>
              <a:t>German</a:t>
            </a:r>
            <a:r>
              <a:rPr lang="it-IT" dirty="0" smtClean="0"/>
              <a:t> </a:t>
            </a:r>
            <a:r>
              <a:rPr lang="it-IT" dirty="0" err="1" smtClean="0"/>
              <a:t>Socio-Economic</a:t>
            </a:r>
            <a:r>
              <a:rPr lang="it-IT" dirty="0" smtClean="0"/>
              <a:t> </a:t>
            </a:r>
            <a:r>
              <a:rPr lang="it-IT" dirty="0" err="1" smtClean="0"/>
              <a:t>Panel</a:t>
            </a:r>
            <a:r>
              <a:rPr lang="it-IT" dirty="0" smtClean="0"/>
              <a:t>), relativi al periodo 1985-1999, hanno mostrato una forte correlazione tra lo svolgere attività di volontariato (come segnale di relazionalità nascente da motivazioni intrinseche) e il benessere soggettivo. </a:t>
            </a:r>
          </a:p>
          <a:p>
            <a:pPr lvl="1"/>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6</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Una dicotomia teoricamente “utile”: </a:t>
            </a:r>
            <a:br>
              <a:rPr lang="it-IT" b="1" dirty="0" smtClean="0"/>
            </a:br>
            <a:r>
              <a:rPr lang="it-IT" b="1" dirty="0" smtClean="0"/>
              <a:t>beni posizionali e beni relazionali</a:t>
            </a:r>
            <a:endParaRPr lang="it-IT" dirty="0"/>
          </a:p>
        </p:txBody>
      </p:sp>
      <p:sp>
        <p:nvSpPr>
          <p:cNvPr id="3" name="Segnaposto contenuto 2"/>
          <p:cNvSpPr>
            <a:spLocks noGrp="1"/>
          </p:cNvSpPr>
          <p:nvPr>
            <p:ph sz="quarter" idx="1"/>
          </p:nvPr>
        </p:nvSpPr>
        <p:spPr/>
        <p:txBody>
          <a:bodyPr>
            <a:normAutofit/>
          </a:bodyPr>
          <a:lstStyle/>
          <a:p>
            <a:r>
              <a:rPr lang="it-IT" dirty="0" smtClean="0"/>
              <a:t>E</a:t>
            </a:r>
            <a:r>
              <a:rPr lang="it-IT" dirty="0" smtClean="0"/>
              <a:t>mergono  </a:t>
            </a:r>
            <a:r>
              <a:rPr lang="it-IT" dirty="0" smtClean="0"/>
              <a:t>- sulla base di diverse ricerche empiriche – alcune implicazioni, </a:t>
            </a:r>
            <a:r>
              <a:rPr lang="it-IT" dirty="0" smtClean="0"/>
              <a:t>quali:</a:t>
            </a:r>
          </a:p>
          <a:p>
            <a:pPr lvl="1"/>
            <a:r>
              <a:rPr lang="it-IT" sz="2300" dirty="0" smtClean="0"/>
              <a:t>La soddisfazione dell’individuo dipende, in buona misura, dai beni relazionali anziché da quelli posizionali;</a:t>
            </a:r>
            <a:endParaRPr lang="it-IT" sz="1100" dirty="0" smtClean="0"/>
          </a:p>
          <a:p>
            <a:pPr lvl="1"/>
            <a:r>
              <a:rPr lang="it-IT" sz="2300" dirty="0" smtClean="0"/>
              <a:t>La soddisfazione individuale sembra più “stabile” con il consumo di beni relazionali rispetto a valori relativamente effimeri e “instabili” per quelli posizionali;</a:t>
            </a:r>
            <a:endParaRPr lang="it-IT" sz="1100" dirty="0" smtClean="0"/>
          </a:p>
          <a:p>
            <a:pPr lvl="1"/>
            <a:r>
              <a:rPr lang="it-IT" sz="2300" dirty="0" smtClean="0"/>
              <a:t>La soddisfazione individuale di beni posizionali è maggiore se associata alla presenza di beni </a:t>
            </a:r>
            <a:r>
              <a:rPr lang="it-IT" sz="2300" dirty="0" smtClean="0"/>
              <a:t>relazionali.</a:t>
            </a:r>
            <a:endParaRPr lang="it-IT" sz="1100" dirty="0" smtClean="0"/>
          </a:p>
          <a:p>
            <a:pPr lvl="1"/>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7</a:t>
            </a:fld>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lvl="0"/>
            <a:r>
              <a:rPr lang="it-IT" sz="2400" b="1" dirty="0" smtClean="0"/>
              <a:t>Il “disallineamento” crescente e persistente tra beni posizionali e beni relazionali in </a:t>
            </a:r>
            <a:r>
              <a:rPr lang="it-IT" sz="2400" b="1" dirty="0" smtClean="0"/>
              <a:t>Occidente</a:t>
            </a:r>
            <a:endParaRPr lang="it-IT" sz="2400" dirty="0"/>
          </a:p>
        </p:txBody>
      </p:sp>
      <p:sp>
        <p:nvSpPr>
          <p:cNvPr id="3" name="Segnaposto contenuto 2"/>
          <p:cNvSpPr>
            <a:spLocks noGrp="1"/>
          </p:cNvSpPr>
          <p:nvPr>
            <p:ph sz="quarter" idx="1"/>
          </p:nvPr>
        </p:nvSpPr>
        <p:spPr/>
        <p:txBody>
          <a:bodyPr/>
          <a:lstStyle/>
          <a:p>
            <a:r>
              <a:rPr lang="it-IT" dirty="0" smtClean="0"/>
              <a:t>Ne deriva l’importanza per un individuo di investire non solo e non tanto nei beni posizionali quanto piuttosto in quelli di tipo relazionale. </a:t>
            </a:r>
            <a:endParaRPr lang="it-IT" dirty="0" smtClean="0"/>
          </a:p>
          <a:p>
            <a:r>
              <a:rPr lang="it-IT" dirty="0" smtClean="0"/>
              <a:t>Al </a:t>
            </a:r>
            <a:r>
              <a:rPr lang="it-IT" dirty="0" smtClean="0"/>
              <a:t>contrario, nelle società contemporanee si tende a constatare un “eccesso” di investimento individuale nei primi rispetto ai secondi. </a:t>
            </a:r>
            <a:endParaRPr lang="it-IT" dirty="0" smtClean="0"/>
          </a:p>
          <a:p>
            <a:r>
              <a:rPr lang="it-IT" dirty="0" smtClean="0"/>
              <a:t>Quali </a:t>
            </a:r>
            <a:r>
              <a:rPr lang="it-IT" dirty="0" smtClean="0"/>
              <a:t>sono i motivi per i quali si constata tale asimmetria che, tra l’altro, implica il conseguimento di livelli individuali insoddisfacenti di utilità? Ci sono due possibili spiegazioni.</a:t>
            </a:r>
          </a:p>
          <a:p>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8</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b="1" dirty="0" smtClean="0"/>
              <a:t>Il “disallineamento” crescente e persistente tra beni posizionali e beni relazionali in Occidente</a:t>
            </a:r>
            <a:endParaRPr lang="it-IT" sz="2000" dirty="0"/>
          </a:p>
        </p:txBody>
      </p:sp>
      <p:sp>
        <p:nvSpPr>
          <p:cNvPr id="3" name="Segnaposto contenuto 2"/>
          <p:cNvSpPr>
            <a:spLocks noGrp="1"/>
          </p:cNvSpPr>
          <p:nvPr>
            <p:ph sz="quarter" idx="1"/>
          </p:nvPr>
        </p:nvSpPr>
        <p:spPr/>
        <p:txBody>
          <a:bodyPr>
            <a:normAutofit fontScale="85000" lnSpcReduction="20000"/>
          </a:bodyPr>
          <a:lstStyle/>
          <a:p>
            <a:r>
              <a:rPr lang="it-IT" dirty="0" smtClean="0"/>
              <a:t>Da un lato, secondo </a:t>
            </a:r>
            <a:r>
              <a:rPr lang="it-IT" dirty="0" err="1" smtClean="0"/>
              <a:t>Kahneman</a:t>
            </a:r>
            <a:r>
              <a:rPr lang="it-IT" dirty="0" smtClean="0"/>
              <a:t>, </a:t>
            </a:r>
            <a:r>
              <a:rPr lang="it-IT" dirty="0" smtClean="0"/>
              <a:t>quando dobbiamo scegliere tra due modi alternativi di investire il nostro tempo e </a:t>
            </a:r>
            <a:r>
              <a:rPr lang="it-IT" dirty="0" smtClean="0"/>
              <a:t>risorse, </a:t>
            </a:r>
            <a:r>
              <a:rPr lang="it-IT" dirty="0" smtClean="0"/>
              <a:t>basiamo la scelta sul ricordo delle esperienze passate. Gli studi mostrano che la valutazione delle esperienze passate risente molto dei momenti di picco (</a:t>
            </a:r>
            <a:r>
              <a:rPr lang="it-IT" dirty="0" err="1" smtClean="0"/>
              <a:t>peack</a:t>
            </a:r>
            <a:r>
              <a:rPr lang="it-IT" dirty="0" smtClean="0"/>
              <a:t>), cioè dei momenti che hanno conseguito valori maggiori. I beni relazionali non presentano normalmente “massimi” elevati perché fanno parte delle dimensioni più quotidiane della vita, e quando li confrontiamo con altre esperienze emotivamente più eccitanti, risultano più ordinari e tranquilli</a:t>
            </a:r>
            <a:r>
              <a:rPr lang="it-IT" dirty="0" smtClean="0"/>
              <a:t>.</a:t>
            </a:r>
          </a:p>
          <a:p>
            <a:r>
              <a:rPr lang="it-IT" dirty="0" smtClean="0"/>
              <a:t>Ne consegue che, se in una società contemporanea, gli individui orientano le loro decisioni economiche su “</a:t>
            </a:r>
            <a:r>
              <a:rPr lang="it-IT" dirty="0" err="1" smtClean="0"/>
              <a:t>peak</a:t>
            </a:r>
            <a:r>
              <a:rPr lang="it-IT" dirty="0" smtClean="0"/>
              <a:t>” e “orizzonti brevi”, i beni posizionali tendono a crescere a discapito di quelli relazionali</a:t>
            </a:r>
            <a:endParaRPr lang="it-IT" dirty="0"/>
          </a:p>
        </p:txBody>
      </p:sp>
      <p:sp>
        <p:nvSpPr>
          <p:cNvPr id="4" name="Segnaposto numero diapositiva 3"/>
          <p:cNvSpPr>
            <a:spLocks noGrp="1"/>
          </p:cNvSpPr>
          <p:nvPr>
            <p:ph type="sldNum" sz="quarter" idx="12"/>
          </p:nvPr>
        </p:nvSpPr>
        <p:spPr/>
        <p:txBody>
          <a:bodyPr/>
          <a:lstStyle/>
          <a:p>
            <a:fld id="{24C9C619-6768-421C-96C8-2875B80D9943}" type="slidenum">
              <a:rPr lang="it-IT" smtClean="0"/>
              <a:t>9</a:t>
            </a:fld>
            <a:endParaRPr lang="it-IT"/>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TotalTime>
  <Words>2265</Words>
  <Application>Microsoft Office PowerPoint</Application>
  <PresentationFormat>Presentazione su schermo (4:3)</PresentationFormat>
  <Paragraphs>109</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Città</vt:lpstr>
      <vt:lpstr>“Sentieri” per la crescita: dai beni posizionali per il consumo ai beni relazionali di natura sociale </vt:lpstr>
      <vt:lpstr>Introduzione</vt:lpstr>
      <vt:lpstr>Introduzione</vt:lpstr>
      <vt:lpstr>Una dicotomia teoricamente “utile”:  beni posizionali e beni relazionali</vt:lpstr>
      <vt:lpstr>Una dicotomia teoricamente “utile”:  beni posizionali e beni relazionali</vt:lpstr>
      <vt:lpstr>Una dicotomia teoricamente “utile”:  beni posizionali e beni relazionali</vt:lpstr>
      <vt:lpstr>Una dicotomia teoricamente “utile”:  beni posizionali e beni relazionali</vt:lpstr>
      <vt:lpstr>Il “disallineamento” crescente e persistente tra beni posizionali e beni relazionali in Occidente</vt:lpstr>
      <vt:lpstr>Il “disallineamento” crescente e persistente tra beni posizionali e beni relazionali in Occidente</vt:lpstr>
      <vt:lpstr>Il “disallineamento” crescente e persistente tra beni posizionali e beni relazionali in Occidente</vt:lpstr>
      <vt:lpstr>Il “disallineamento” crescente e persistente tra beni posizionali e beni relazionali in Occidente</vt:lpstr>
      <vt:lpstr>Strategie delle imprese for-profit per competere nel mercato: la “creazione” dei “contesti” per lo sviluppo dei beni relazionali</vt:lpstr>
      <vt:lpstr>Strategie delle imprese for-profit per competere nel mercato: la “creazione” dei “contesti” per lo sviluppo dei beni relazionali</vt:lpstr>
      <vt:lpstr>Strategie delle imprese for-profit per competere nel mercato: la “creazione” dei “contesti” per lo sviluppo dei beni relazionali</vt:lpstr>
      <vt:lpstr>La reputazione e credibilità nell’offerta di beni relazionali: il ruolo delle organizzazioni non profit</vt:lpstr>
      <vt:lpstr>La reputazione e credibilità nell’offerta di beni relazionali: il ruolo delle organizzazioni non profit</vt:lpstr>
      <vt:lpstr>La reputazione e credibilità nell’offerta di beni relazionali: il ruolo delle organizzazioni non profit</vt:lpstr>
      <vt:lpstr>Conclusioni</vt:lpstr>
      <vt:lpstr>Conclusioni</vt:lpstr>
      <vt:lpstr>Conclusioni</vt:lpstr>
      <vt:lpstr>Conclusioni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“Sentieri” per la crescita: dai beni posizionali per il consumo ai beni relazionali di natura sociale </dc:title>
  <dc:creator>Admin</dc:creator>
  <cp:lastModifiedBy>Admin</cp:lastModifiedBy>
  <cp:revision>25</cp:revision>
  <dcterms:created xsi:type="dcterms:W3CDTF">2018-09-19T06:15:59Z</dcterms:created>
  <dcterms:modified xsi:type="dcterms:W3CDTF">2018-09-19T06:46:34Z</dcterms:modified>
</cp:coreProperties>
</file>